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48" r:id="rId1"/>
  </p:sldMasterIdLst>
  <p:sldIdLst>
    <p:sldId id="389" r:id="rId2"/>
    <p:sldId id="390" r:id="rId3"/>
    <p:sldId id="391" r:id="rId4"/>
    <p:sldId id="393" r:id="rId5"/>
    <p:sldId id="392" r:id="rId6"/>
    <p:sldId id="395" r:id="rId7"/>
    <p:sldId id="394" r:id="rId8"/>
    <p:sldId id="397" r:id="rId9"/>
    <p:sldId id="398" r:id="rId10"/>
    <p:sldId id="399" r:id="rId11"/>
    <p:sldId id="400" r:id="rId12"/>
    <p:sldId id="401" r:id="rId13"/>
    <p:sldId id="402" r:id="rId14"/>
    <p:sldId id="403" r:id="rId15"/>
    <p:sldId id="404" r:id="rId16"/>
    <p:sldId id="405" r:id="rId17"/>
    <p:sldId id="407" r:id="rId18"/>
    <p:sldId id="412" r:id="rId19"/>
    <p:sldId id="413" r:id="rId20"/>
    <p:sldId id="421" r:id="rId21"/>
    <p:sldId id="422" r:id="rId22"/>
    <p:sldId id="423" r:id="rId23"/>
    <p:sldId id="424" r:id="rId24"/>
    <p:sldId id="420" r:id="rId25"/>
    <p:sldId id="429" r:id="rId26"/>
    <p:sldId id="425" r:id="rId27"/>
    <p:sldId id="426" r:id="rId28"/>
    <p:sldId id="430" r:id="rId29"/>
    <p:sldId id="431" r:id="rId30"/>
    <p:sldId id="432" r:id="rId31"/>
    <p:sldId id="433" r:id="rId32"/>
    <p:sldId id="414" r:id="rId33"/>
    <p:sldId id="434" r:id="rId34"/>
    <p:sldId id="408" r:id="rId35"/>
    <p:sldId id="409" r:id="rId36"/>
    <p:sldId id="410" r:id="rId37"/>
  </p:sldIdLst>
  <p:sldSz cx="9144000" cy="6858000" type="screen4x3"/>
  <p:notesSz cx="6858000" cy="9144000"/>
  <p:defaultTextStyle>
    <a:defPPr>
      <a:defRPr lang="zh-CN"/>
    </a:defPPr>
    <a:lvl1pPr algn="l" rtl="0" fontAlgn="base">
      <a:spcBef>
        <a:spcPct val="50000"/>
      </a:spcBef>
      <a:spcAft>
        <a:spcPct val="0"/>
      </a:spcAft>
      <a:defRPr sz="2400" kern="1200">
        <a:solidFill>
          <a:schemeClr val="tx1"/>
        </a:solidFill>
        <a:latin typeface="Times New Roman" pitchFamily="18" charset="0"/>
        <a:ea typeface="宋体" pitchFamily="2" charset="-122"/>
        <a:cs typeface="+mn-cs"/>
      </a:defRPr>
    </a:lvl1pPr>
    <a:lvl2pPr marL="457200" algn="l" rtl="0" fontAlgn="base">
      <a:spcBef>
        <a:spcPct val="50000"/>
      </a:spcBef>
      <a:spcAft>
        <a:spcPct val="0"/>
      </a:spcAft>
      <a:defRPr sz="2400" kern="1200">
        <a:solidFill>
          <a:schemeClr val="tx1"/>
        </a:solidFill>
        <a:latin typeface="Times New Roman" pitchFamily="18" charset="0"/>
        <a:ea typeface="宋体" pitchFamily="2" charset="-122"/>
        <a:cs typeface="+mn-cs"/>
      </a:defRPr>
    </a:lvl2pPr>
    <a:lvl3pPr marL="914400" algn="l" rtl="0" fontAlgn="base">
      <a:spcBef>
        <a:spcPct val="50000"/>
      </a:spcBef>
      <a:spcAft>
        <a:spcPct val="0"/>
      </a:spcAft>
      <a:defRPr sz="2400" kern="1200">
        <a:solidFill>
          <a:schemeClr val="tx1"/>
        </a:solidFill>
        <a:latin typeface="Times New Roman" pitchFamily="18" charset="0"/>
        <a:ea typeface="宋体" pitchFamily="2" charset="-122"/>
        <a:cs typeface="+mn-cs"/>
      </a:defRPr>
    </a:lvl3pPr>
    <a:lvl4pPr marL="1371600" algn="l" rtl="0" fontAlgn="base">
      <a:spcBef>
        <a:spcPct val="50000"/>
      </a:spcBef>
      <a:spcAft>
        <a:spcPct val="0"/>
      </a:spcAft>
      <a:defRPr sz="2400" kern="1200">
        <a:solidFill>
          <a:schemeClr val="tx1"/>
        </a:solidFill>
        <a:latin typeface="Times New Roman" pitchFamily="18" charset="0"/>
        <a:ea typeface="宋体" pitchFamily="2" charset="-122"/>
        <a:cs typeface="+mn-cs"/>
      </a:defRPr>
    </a:lvl4pPr>
    <a:lvl5pPr marL="1828800" algn="l" rtl="0" fontAlgn="base">
      <a:spcBef>
        <a:spcPct val="50000"/>
      </a:spcBef>
      <a:spcAft>
        <a:spcPct val="0"/>
      </a:spcAft>
      <a:defRPr sz="2400" kern="1200">
        <a:solidFill>
          <a:schemeClr val="tx1"/>
        </a:solidFill>
        <a:latin typeface="Times New Roman" pitchFamily="18" charset="0"/>
        <a:ea typeface="宋体" pitchFamily="2" charset="-122"/>
        <a:cs typeface="+mn-cs"/>
      </a:defRPr>
    </a:lvl5pPr>
    <a:lvl6pPr marL="2286000" algn="l" defTabSz="914400" rtl="0" eaLnBrk="1" latinLnBrk="0" hangingPunct="1">
      <a:defRPr sz="2400" kern="1200">
        <a:solidFill>
          <a:schemeClr val="tx1"/>
        </a:solidFill>
        <a:latin typeface="Times New Roman" pitchFamily="18" charset="0"/>
        <a:ea typeface="宋体" pitchFamily="2" charset="-122"/>
        <a:cs typeface="+mn-cs"/>
      </a:defRPr>
    </a:lvl6pPr>
    <a:lvl7pPr marL="2743200" algn="l" defTabSz="914400" rtl="0" eaLnBrk="1" latinLnBrk="0" hangingPunct="1">
      <a:defRPr sz="2400" kern="1200">
        <a:solidFill>
          <a:schemeClr val="tx1"/>
        </a:solidFill>
        <a:latin typeface="Times New Roman" pitchFamily="18" charset="0"/>
        <a:ea typeface="宋体" pitchFamily="2" charset="-122"/>
        <a:cs typeface="+mn-cs"/>
      </a:defRPr>
    </a:lvl7pPr>
    <a:lvl8pPr marL="3200400" algn="l" defTabSz="914400" rtl="0" eaLnBrk="1" latinLnBrk="0" hangingPunct="1">
      <a:defRPr sz="2400" kern="1200">
        <a:solidFill>
          <a:schemeClr val="tx1"/>
        </a:solidFill>
        <a:latin typeface="Times New Roman" pitchFamily="18" charset="0"/>
        <a:ea typeface="宋体" pitchFamily="2" charset="-122"/>
        <a:cs typeface="+mn-cs"/>
      </a:defRPr>
    </a:lvl8pPr>
    <a:lvl9pPr marL="3657600" algn="l" defTabSz="914400" rtl="0" eaLnBrk="1" latinLnBrk="0" hangingPunct="1">
      <a:defRPr sz="24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F2FF79"/>
    <a:srgbClr val="EEF088"/>
    <a:srgbClr val="0033CC"/>
    <a:srgbClr val="336600"/>
    <a:srgbClr val="008000"/>
    <a:srgbClr val="6DB0DB"/>
    <a:srgbClr val="0042A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6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D4CCD7-D2B0-43BC-B6E0-58FE2DA50D0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CN" altLang="en-US"/>
        </a:p>
      </dgm:t>
    </dgm:pt>
    <dgm:pt modelId="{6F76ACB1-38B6-470E-A0A7-C06D9976D1A1}">
      <dgm:prSet phldrT="[文本]"/>
      <dgm:spPr/>
      <dgm:t>
        <a:bodyPr/>
        <a:lstStyle/>
        <a:p>
          <a:r>
            <a:rPr lang="zh-CN" altLang="en-US" dirty="0" smtClean="0"/>
            <a:t>统计学</a:t>
          </a:r>
          <a:endParaRPr lang="zh-CN" altLang="en-US" dirty="0"/>
        </a:p>
      </dgm:t>
    </dgm:pt>
    <dgm:pt modelId="{D67B63A5-1880-4AF2-A2F5-12E917FBB099}" type="parTrans" cxnId="{4081E48F-21B5-4570-866F-79FA10F394F8}">
      <dgm:prSet/>
      <dgm:spPr/>
      <dgm:t>
        <a:bodyPr/>
        <a:lstStyle/>
        <a:p>
          <a:endParaRPr lang="zh-CN" altLang="en-US"/>
        </a:p>
      </dgm:t>
    </dgm:pt>
    <dgm:pt modelId="{85D29033-D757-4FA8-96AE-FD68A9B9BB25}" type="sibTrans" cxnId="{4081E48F-21B5-4570-866F-79FA10F394F8}">
      <dgm:prSet/>
      <dgm:spPr/>
      <dgm:t>
        <a:bodyPr/>
        <a:lstStyle/>
        <a:p>
          <a:endParaRPr lang="zh-CN" altLang="en-US"/>
        </a:p>
      </dgm:t>
    </dgm:pt>
    <dgm:pt modelId="{30609633-2094-4B1F-983B-82E4C687D1B5}">
      <dgm:prSet phldrT="[文本]"/>
      <dgm:spPr/>
      <dgm:t>
        <a:bodyPr/>
        <a:lstStyle/>
        <a:p>
          <a:r>
            <a:rPr lang="zh-CN" altLang="en-US" dirty="0" smtClean="0"/>
            <a:t>理论统计学</a:t>
          </a:r>
          <a:endParaRPr lang="zh-CN" altLang="en-US" dirty="0"/>
        </a:p>
      </dgm:t>
    </dgm:pt>
    <dgm:pt modelId="{E2D419C9-9B42-441F-AEC7-25A9C4269356}" type="parTrans" cxnId="{71C22CBD-A5D8-42DB-B04C-E6E0010C4224}">
      <dgm:prSet/>
      <dgm:spPr/>
      <dgm:t>
        <a:bodyPr/>
        <a:lstStyle/>
        <a:p>
          <a:endParaRPr lang="zh-CN" altLang="en-US"/>
        </a:p>
      </dgm:t>
    </dgm:pt>
    <dgm:pt modelId="{20E1AE18-F10F-447F-8237-B9D9FB66E0EC}" type="sibTrans" cxnId="{71C22CBD-A5D8-42DB-B04C-E6E0010C4224}">
      <dgm:prSet/>
      <dgm:spPr/>
      <dgm:t>
        <a:bodyPr/>
        <a:lstStyle/>
        <a:p>
          <a:endParaRPr lang="zh-CN" altLang="en-US"/>
        </a:p>
      </dgm:t>
    </dgm:pt>
    <dgm:pt modelId="{A86088C1-7E6B-4C62-A533-CF2C4490D1B9}">
      <dgm:prSet phldrT="[文本]"/>
      <dgm:spPr/>
      <dgm:t>
        <a:bodyPr/>
        <a:lstStyle/>
        <a:p>
          <a:r>
            <a:rPr lang="zh-CN" dirty="0" smtClean="0"/>
            <a:t>描述统计学</a:t>
          </a:r>
          <a:endParaRPr lang="zh-CN" altLang="en-US" dirty="0"/>
        </a:p>
      </dgm:t>
    </dgm:pt>
    <dgm:pt modelId="{4FDBDA1C-00F1-4D90-A6E7-12302C274189}" type="parTrans" cxnId="{B93B19C2-8221-4F45-BAA1-9777D7CF03E9}">
      <dgm:prSet/>
      <dgm:spPr/>
      <dgm:t>
        <a:bodyPr/>
        <a:lstStyle/>
        <a:p>
          <a:endParaRPr lang="zh-CN" altLang="en-US"/>
        </a:p>
      </dgm:t>
    </dgm:pt>
    <dgm:pt modelId="{D144FE8D-E7BB-4A0D-9FF2-53433ED6F254}" type="sibTrans" cxnId="{B93B19C2-8221-4F45-BAA1-9777D7CF03E9}">
      <dgm:prSet/>
      <dgm:spPr/>
      <dgm:t>
        <a:bodyPr/>
        <a:lstStyle/>
        <a:p>
          <a:endParaRPr lang="zh-CN" altLang="en-US"/>
        </a:p>
      </dgm:t>
    </dgm:pt>
    <dgm:pt modelId="{1FDFE2C8-649B-4E4A-BF94-EEFB4103CBEC}">
      <dgm:prSet phldrT="[文本]"/>
      <dgm:spPr/>
      <dgm:t>
        <a:bodyPr/>
        <a:lstStyle/>
        <a:p>
          <a:r>
            <a:rPr lang="zh-CN" altLang="en-US" dirty="0" smtClean="0"/>
            <a:t>推断</a:t>
          </a:r>
          <a:r>
            <a:rPr lang="zh-CN" dirty="0" smtClean="0"/>
            <a:t>统计学</a:t>
          </a:r>
          <a:endParaRPr lang="zh-CN" altLang="en-US" dirty="0"/>
        </a:p>
      </dgm:t>
    </dgm:pt>
    <dgm:pt modelId="{C5F300CB-D046-46B7-A459-A6D60C9184CB}" type="parTrans" cxnId="{7899F959-ED2E-45A6-A876-0773EEB33C37}">
      <dgm:prSet/>
      <dgm:spPr/>
      <dgm:t>
        <a:bodyPr/>
        <a:lstStyle/>
        <a:p>
          <a:endParaRPr lang="zh-CN" altLang="en-US"/>
        </a:p>
      </dgm:t>
    </dgm:pt>
    <dgm:pt modelId="{0ACB8D39-EDFB-44BC-BC22-B9691E49B3D4}" type="sibTrans" cxnId="{7899F959-ED2E-45A6-A876-0773EEB33C37}">
      <dgm:prSet/>
      <dgm:spPr/>
      <dgm:t>
        <a:bodyPr/>
        <a:lstStyle/>
        <a:p>
          <a:endParaRPr lang="zh-CN" altLang="en-US"/>
        </a:p>
      </dgm:t>
    </dgm:pt>
    <dgm:pt modelId="{A37AE808-58A5-4303-ACC7-259155ECB13E}">
      <dgm:prSet phldrT="[文本]"/>
      <dgm:spPr/>
      <dgm:t>
        <a:bodyPr/>
        <a:lstStyle/>
        <a:p>
          <a:r>
            <a:rPr lang="zh-CN" altLang="en-US" dirty="0" smtClean="0"/>
            <a:t>应用统计学</a:t>
          </a:r>
          <a:endParaRPr lang="zh-CN" altLang="en-US" dirty="0"/>
        </a:p>
      </dgm:t>
    </dgm:pt>
    <dgm:pt modelId="{F1106CA5-D5E9-4B4A-BA63-CB11C5843A52}" type="parTrans" cxnId="{85BE9B14-1C70-459D-9705-333E4BB94AC2}">
      <dgm:prSet/>
      <dgm:spPr/>
      <dgm:t>
        <a:bodyPr/>
        <a:lstStyle/>
        <a:p>
          <a:endParaRPr lang="zh-CN" altLang="en-US"/>
        </a:p>
      </dgm:t>
    </dgm:pt>
    <dgm:pt modelId="{ED1FD690-61A6-4F6D-88C6-F470E26EDCCF}" type="sibTrans" cxnId="{85BE9B14-1C70-459D-9705-333E4BB94AC2}">
      <dgm:prSet/>
      <dgm:spPr/>
      <dgm:t>
        <a:bodyPr/>
        <a:lstStyle/>
        <a:p>
          <a:endParaRPr lang="zh-CN" altLang="en-US"/>
        </a:p>
      </dgm:t>
    </dgm:pt>
    <dgm:pt modelId="{2B44E884-F2A2-477F-B3D1-9C3FE82D29FA}" type="pres">
      <dgm:prSet presAssocID="{D5D4CCD7-D2B0-43BC-B6E0-58FE2DA50D06}" presName="hierChild1" presStyleCnt="0">
        <dgm:presLayoutVars>
          <dgm:chPref val="1"/>
          <dgm:dir/>
          <dgm:animOne val="branch"/>
          <dgm:animLvl val="lvl"/>
          <dgm:resizeHandles/>
        </dgm:presLayoutVars>
      </dgm:prSet>
      <dgm:spPr/>
      <dgm:t>
        <a:bodyPr/>
        <a:lstStyle/>
        <a:p>
          <a:endParaRPr lang="zh-CN" altLang="en-US"/>
        </a:p>
      </dgm:t>
    </dgm:pt>
    <dgm:pt modelId="{9AE07C8D-6955-4F3C-8FC7-D8CBB993743E}" type="pres">
      <dgm:prSet presAssocID="{6F76ACB1-38B6-470E-A0A7-C06D9976D1A1}" presName="hierRoot1" presStyleCnt="0"/>
      <dgm:spPr/>
    </dgm:pt>
    <dgm:pt modelId="{75D3BC3A-24FA-4108-8570-639F0C7851F3}" type="pres">
      <dgm:prSet presAssocID="{6F76ACB1-38B6-470E-A0A7-C06D9976D1A1}" presName="composite" presStyleCnt="0"/>
      <dgm:spPr/>
    </dgm:pt>
    <dgm:pt modelId="{A1DE0579-4A03-44F1-B9E3-356CE5CFB987}" type="pres">
      <dgm:prSet presAssocID="{6F76ACB1-38B6-470E-A0A7-C06D9976D1A1}" presName="background" presStyleLbl="node0" presStyleIdx="0" presStyleCnt="1"/>
      <dgm:spPr/>
    </dgm:pt>
    <dgm:pt modelId="{241ACDE0-BD51-4F15-B94E-403E5D2EA85B}" type="pres">
      <dgm:prSet presAssocID="{6F76ACB1-38B6-470E-A0A7-C06D9976D1A1}" presName="text" presStyleLbl="fgAcc0" presStyleIdx="0" presStyleCnt="1">
        <dgm:presLayoutVars>
          <dgm:chPref val="3"/>
        </dgm:presLayoutVars>
      </dgm:prSet>
      <dgm:spPr/>
      <dgm:t>
        <a:bodyPr/>
        <a:lstStyle/>
        <a:p>
          <a:endParaRPr lang="zh-CN" altLang="en-US"/>
        </a:p>
      </dgm:t>
    </dgm:pt>
    <dgm:pt modelId="{55D3BE30-EBFB-4280-800D-C3B88829C347}" type="pres">
      <dgm:prSet presAssocID="{6F76ACB1-38B6-470E-A0A7-C06D9976D1A1}" presName="hierChild2" presStyleCnt="0"/>
      <dgm:spPr/>
    </dgm:pt>
    <dgm:pt modelId="{06FB9839-958A-439B-A047-1835C66AECA2}" type="pres">
      <dgm:prSet presAssocID="{E2D419C9-9B42-441F-AEC7-25A9C4269356}" presName="Name10" presStyleLbl="parChTrans1D2" presStyleIdx="0" presStyleCnt="2"/>
      <dgm:spPr/>
      <dgm:t>
        <a:bodyPr/>
        <a:lstStyle/>
        <a:p>
          <a:endParaRPr lang="zh-CN" altLang="en-US"/>
        </a:p>
      </dgm:t>
    </dgm:pt>
    <dgm:pt modelId="{1E008CB2-F1C2-4BF8-B721-1F3BFFE6D4A2}" type="pres">
      <dgm:prSet presAssocID="{30609633-2094-4B1F-983B-82E4C687D1B5}" presName="hierRoot2" presStyleCnt="0"/>
      <dgm:spPr/>
    </dgm:pt>
    <dgm:pt modelId="{BAF129DC-AFC1-499B-8713-AA5BCBEB545A}" type="pres">
      <dgm:prSet presAssocID="{30609633-2094-4B1F-983B-82E4C687D1B5}" presName="composite2" presStyleCnt="0"/>
      <dgm:spPr/>
    </dgm:pt>
    <dgm:pt modelId="{4A58156C-FE59-4037-A647-D3196BFB6D90}" type="pres">
      <dgm:prSet presAssocID="{30609633-2094-4B1F-983B-82E4C687D1B5}" presName="background2" presStyleLbl="node2" presStyleIdx="0" presStyleCnt="2"/>
      <dgm:spPr/>
    </dgm:pt>
    <dgm:pt modelId="{85FA99F3-6650-4D8F-A0C2-05FCFACB756D}" type="pres">
      <dgm:prSet presAssocID="{30609633-2094-4B1F-983B-82E4C687D1B5}" presName="text2" presStyleLbl="fgAcc2" presStyleIdx="0" presStyleCnt="2" custScaleX="161752">
        <dgm:presLayoutVars>
          <dgm:chPref val="3"/>
        </dgm:presLayoutVars>
      </dgm:prSet>
      <dgm:spPr/>
      <dgm:t>
        <a:bodyPr/>
        <a:lstStyle/>
        <a:p>
          <a:endParaRPr lang="zh-CN" altLang="en-US"/>
        </a:p>
      </dgm:t>
    </dgm:pt>
    <dgm:pt modelId="{9324C7CB-6087-496A-A20B-615F7CAED348}" type="pres">
      <dgm:prSet presAssocID="{30609633-2094-4B1F-983B-82E4C687D1B5}" presName="hierChild3" presStyleCnt="0"/>
      <dgm:spPr/>
    </dgm:pt>
    <dgm:pt modelId="{77505A3B-1972-4AD5-B70B-0211339D5FA0}" type="pres">
      <dgm:prSet presAssocID="{4FDBDA1C-00F1-4D90-A6E7-12302C274189}" presName="Name17" presStyleLbl="parChTrans1D3" presStyleIdx="0" presStyleCnt="2"/>
      <dgm:spPr/>
      <dgm:t>
        <a:bodyPr/>
        <a:lstStyle/>
        <a:p>
          <a:endParaRPr lang="zh-CN" altLang="en-US"/>
        </a:p>
      </dgm:t>
    </dgm:pt>
    <dgm:pt modelId="{81392687-A380-4ABE-BBB2-A8CB7B0471C7}" type="pres">
      <dgm:prSet presAssocID="{A86088C1-7E6B-4C62-A533-CF2C4490D1B9}" presName="hierRoot3" presStyleCnt="0"/>
      <dgm:spPr/>
    </dgm:pt>
    <dgm:pt modelId="{22A737A8-290E-4400-BA63-BE4F55458BFA}" type="pres">
      <dgm:prSet presAssocID="{A86088C1-7E6B-4C62-A533-CF2C4490D1B9}" presName="composite3" presStyleCnt="0"/>
      <dgm:spPr/>
    </dgm:pt>
    <dgm:pt modelId="{4E51A15C-56C0-4BFC-883B-491B3326C3CE}" type="pres">
      <dgm:prSet presAssocID="{A86088C1-7E6B-4C62-A533-CF2C4490D1B9}" presName="background3" presStyleLbl="node3" presStyleIdx="0" presStyleCnt="2"/>
      <dgm:spPr/>
    </dgm:pt>
    <dgm:pt modelId="{EBEB8CEC-71AB-4F42-95B2-5BDF63B4B82A}" type="pres">
      <dgm:prSet presAssocID="{A86088C1-7E6B-4C62-A533-CF2C4490D1B9}" presName="text3" presStyleLbl="fgAcc3" presStyleIdx="0" presStyleCnt="2" custScaleX="161752">
        <dgm:presLayoutVars>
          <dgm:chPref val="3"/>
        </dgm:presLayoutVars>
      </dgm:prSet>
      <dgm:spPr/>
      <dgm:t>
        <a:bodyPr/>
        <a:lstStyle/>
        <a:p>
          <a:endParaRPr lang="zh-CN" altLang="en-US"/>
        </a:p>
      </dgm:t>
    </dgm:pt>
    <dgm:pt modelId="{B8032633-E7C1-49BF-A99E-E75054EA2ABA}" type="pres">
      <dgm:prSet presAssocID="{A86088C1-7E6B-4C62-A533-CF2C4490D1B9}" presName="hierChild4" presStyleCnt="0"/>
      <dgm:spPr/>
    </dgm:pt>
    <dgm:pt modelId="{97626427-0AD3-4C6E-A1A2-E07245CA1CAD}" type="pres">
      <dgm:prSet presAssocID="{C5F300CB-D046-46B7-A459-A6D60C9184CB}" presName="Name17" presStyleLbl="parChTrans1D3" presStyleIdx="1" presStyleCnt="2"/>
      <dgm:spPr/>
      <dgm:t>
        <a:bodyPr/>
        <a:lstStyle/>
        <a:p>
          <a:endParaRPr lang="zh-CN" altLang="en-US"/>
        </a:p>
      </dgm:t>
    </dgm:pt>
    <dgm:pt modelId="{7DA1EB2A-F321-4BF3-966D-6CE78C9B3785}" type="pres">
      <dgm:prSet presAssocID="{1FDFE2C8-649B-4E4A-BF94-EEFB4103CBEC}" presName="hierRoot3" presStyleCnt="0"/>
      <dgm:spPr/>
    </dgm:pt>
    <dgm:pt modelId="{0AF2DEC5-C167-46E8-B69C-A516A858850D}" type="pres">
      <dgm:prSet presAssocID="{1FDFE2C8-649B-4E4A-BF94-EEFB4103CBEC}" presName="composite3" presStyleCnt="0"/>
      <dgm:spPr/>
    </dgm:pt>
    <dgm:pt modelId="{155AA083-509F-4922-B744-65B3B4B2B779}" type="pres">
      <dgm:prSet presAssocID="{1FDFE2C8-649B-4E4A-BF94-EEFB4103CBEC}" presName="background3" presStyleLbl="node3" presStyleIdx="1" presStyleCnt="2"/>
      <dgm:spPr/>
    </dgm:pt>
    <dgm:pt modelId="{3E0B4D55-7B33-4028-8F27-845478B24391}" type="pres">
      <dgm:prSet presAssocID="{1FDFE2C8-649B-4E4A-BF94-EEFB4103CBEC}" presName="text3" presStyleLbl="fgAcc3" presStyleIdx="1" presStyleCnt="2" custScaleX="161752">
        <dgm:presLayoutVars>
          <dgm:chPref val="3"/>
        </dgm:presLayoutVars>
      </dgm:prSet>
      <dgm:spPr/>
      <dgm:t>
        <a:bodyPr/>
        <a:lstStyle/>
        <a:p>
          <a:endParaRPr lang="zh-CN" altLang="en-US"/>
        </a:p>
      </dgm:t>
    </dgm:pt>
    <dgm:pt modelId="{BAFD2D89-8580-4B0B-BB41-89CB64ED5309}" type="pres">
      <dgm:prSet presAssocID="{1FDFE2C8-649B-4E4A-BF94-EEFB4103CBEC}" presName="hierChild4" presStyleCnt="0"/>
      <dgm:spPr/>
    </dgm:pt>
    <dgm:pt modelId="{FA6DEFEA-7F03-43B5-AB48-C16650695631}" type="pres">
      <dgm:prSet presAssocID="{F1106CA5-D5E9-4B4A-BA63-CB11C5843A52}" presName="Name10" presStyleLbl="parChTrans1D2" presStyleIdx="1" presStyleCnt="2"/>
      <dgm:spPr/>
      <dgm:t>
        <a:bodyPr/>
        <a:lstStyle/>
        <a:p>
          <a:endParaRPr lang="zh-CN" altLang="en-US"/>
        </a:p>
      </dgm:t>
    </dgm:pt>
    <dgm:pt modelId="{1961CB13-F595-4316-9016-A87B6EE49456}" type="pres">
      <dgm:prSet presAssocID="{A37AE808-58A5-4303-ACC7-259155ECB13E}" presName="hierRoot2" presStyleCnt="0"/>
      <dgm:spPr/>
    </dgm:pt>
    <dgm:pt modelId="{58F13943-B737-40B8-BDEC-437F8F8B8490}" type="pres">
      <dgm:prSet presAssocID="{A37AE808-58A5-4303-ACC7-259155ECB13E}" presName="composite2" presStyleCnt="0"/>
      <dgm:spPr/>
    </dgm:pt>
    <dgm:pt modelId="{76AD9CF7-96D6-4A93-9645-560F4C5F357A}" type="pres">
      <dgm:prSet presAssocID="{A37AE808-58A5-4303-ACC7-259155ECB13E}" presName="background2" presStyleLbl="node2" presStyleIdx="1" presStyleCnt="2"/>
      <dgm:spPr/>
    </dgm:pt>
    <dgm:pt modelId="{406CA248-A7AB-47E3-955D-E0C633FC6BCF}" type="pres">
      <dgm:prSet presAssocID="{A37AE808-58A5-4303-ACC7-259155ECB13E}" presName="text2" presStyleLbl="fgAcc2" presStyleIdx="1" presStyleCnt="2" custScaleX="161752">
        <dgm:presLayoutVars>
          <dgm:chPref val="3"/>
        </dgm:presLayoutVars>
      </dgm:prSet>
      <dgm:spPr/>
      <dgm:t>
        <a:bodyPr/>
        <a:lstStyle/>
        <a:p>
          <a:endParaRPr lang="zh-CN" altLang="en-US"/>
        </a:p>
      </dgm:t>
    </dgm:pt>
    <dgm:pt modelId="{A6E56127-0BC6-4478-BF1F-F2D2CCBA13B4}" type="pres">
      <dgm:prSet presAssocID="{A37AE808-58A5-4303-ACC7-259155ECB13E}" presName="hierChild3" presStyleCnt="0"/>
      <dgm:spPr/>
    </dgm:pt>
  </dgm:ptLst>
  <dgm:cxnLst>
    <dgm:cxn modelId="{9CC198D0-3110-4941-B8D7-DBD3CE97B6B6}" type="presOf" srcId="{6F76ACB1-38B6-470E-A0A7-C06D9976D1A1}" destId="{241ACDE0-BD51-4F15-B94E-403E5D2EA85B}" srcOrd="0" destOrd="0" presId="urn:microsoft.com/office/officeart/2005/8/layout/hierarchy1"/>
    <dgm:cxn modelId="{AA58E332-4A9B-45CE-82CB-92EF3094AFBA}" type="presOf" srcId="{A86088C1-7E6B-4C62-A533-CF2C4490D1B9}" destId="{EBEB8CEC-71AB-4F42-95B2-5BDF63B4B82A}" srcOrd="0" destOrd="0" presId="urn:microsoft.com/office/officeart/2005/8/layout/hierarchy1"/>
    <dgm:cxn modelId="{4081E48F-21B5-4570-866F-79FA10F394F8}" srcId="{D5D4CCD7-D2B0-43BC-B6E0-58FE2DA50D06}" destId="{6F76ACB1-38B6-470E-A0A7-C06D9976D1A1}" srcOrd="0" destOrd="0" parTransId="{D67B63A5-1880-4AF2-A2F5-12E917FBB099}" sibTransId="{85D29033-D757-4FA8-96AE-FD68A9B9BB25}"/>
    <dgm:cxn modelId="{85FAB50C-7698-4216-8B36-67C76CFEF033}" type="presOf" srcId="{4FDBDA1C-00F1-4D90-A6E7-12302C274189}" destId="{77505A3B-1972-4AD5-B70B-0211339D5FA0}" srcOrd="0" destOrd="0" presId="urn:microsoft.com/office/officeart/2005/8/layout/hierarchy1"/>
    <dgm:cxn modelId="{FDB8FD40-AC73-430C-85CD-3F99F767CF28}" type="presOf" srcId="{F1106CA5-D5E9-4B4A-BA63-CB11C5843A52}" destId="{FA6DEFEA-7F03-43B5-AB48-C16650695631}" srcOrd="0" destOrd="0" presId="urn:microsoft.com/office/officeart/2005/8/layout/hierarchy1"/>
    <dgm:cxn modelId="{7899F959-ED2E-45A6-A876-0773EEB33C37}" srcId="{30609633-2094-4B1F-983B-82E4C687D1B5}" destId="{1FDFE2C8-649B-4E4A-BF94-EEFB4103CBEC}" srcOrd="1" destOrd="0" parTransId="{C5F300CB-D046-46B7-A459-A6D60C9184CB}" sibTransId="{0ACB8D39-EDFB-44BC-BC22-B9691E49B3D4}"/>
    <dgm:cxn modelId="{71C22CBD-A5D8-42DB-B04C-E6E0010C4224}" srcId="{6F76ACB1-38B6-470E-A0A7-C06D9976D1A1}" destId="{30609633-2094-4B1F-983B-82E4C687D1B5}" srcOrd="0" destOrd="0" parTransId="{E2D419C9-9B42-441F-AEC7-25A9C4269356}" sibTransId="{20E1AE18-F10F-447F-8237-B9D9FB66E0EC}"/>
    <dgm:cxn modelId="{45928F10-B921-42C4-9E32-027C79FDA6F5}" type="presOf" srcId="{E2D419C9-9B42-441F-AEC7-25A9C4269356}" destId="{06FB9839-958A-439B-A047-1835C66AECA2}" srcOrd="0" destOrd="0" presId="urn:microsoft.com/office/officeart/2005/8/layout/hierarchy1"/>
    <dgm:cxn modelId="{B93B19C2-8221-4F45-BAA1-9777D7CF03E9}" srcId="{30609633-2094-4B1F-983B-82E4C687D1B5}" destId="{A86088C1-7E6B-4C62-A533-CF2C4490D1B9}" srcOrd="0" destOrd="0" parTransId="{4FDBDA1C-00F1-4D90-A6E7-12302C274189}" sibTransId="{D144FE8D-E7BB-4A0D-9FF2-53433ED6F254}"/>
    <dgm:cxn modelId="{B907BEE7-DF58-41C9-B239-59806F364D18}" type="presOf" srcId="{1FDFE2C8-649B-4E4A-BF94-EEFB4103CBEC}" destId="{3E0B4D55-7B33-4028-8F27-845478B24391}" srcOrd="0" destOrd="0" presId="urn:microsoft.com/office/officeart/2005/8/layout/hierarchy1"/>
    <dgm:cxn modelId="{3E395016-6F10-4B34-A45B-54D8EF22C320}" type="presOf" srcId="{A37AE808-58A5-4303-ACC7-259155ECB13E}" destId="{406CA248-A7AB-47E3-955D-E0C633FC6BCF}" srcOrd="0" destOrd="0" presId="urn:microsoft.com/office/officeart/2005/8/layout/hierarchy1"/>
    <dgm:cxn modelId="{E891C8C4-EBAE-478A-ABC7-EA066490A10C}" type="presOf" srcId="{C5F300CB-D046-46B7-A459-A6D60C9184CB}" destId="{97626427-0AD3-4C6E-A1A2-E07245CA1CAD}" srcOrd="0" destOrd="0" presId="urn:microsoft.com/office/officeart/2005/8/layout/hierarchy1"/>
    <dgm:cxn modelId="{4CD9E621-83E2-4FCF-98E2-6AF26A4EBF61}" type="presOf" srcId="{D5D4CCD7-D2B0-43BC-B6E0-58FE2DA50D06}" destId="{2B44E884-F2A2-477F-B3D1-9C3FE82D29FA}" srcOrd="0" destOrd="0" presId="urn:microsoft.com/office/officeart/2005/8/layout/hierarchy1"/>
    <dgm:cxn modelId="{2E80428C-3198-45A4-8204-1A9C7DA9D162}" type="presOf" srcId="{30609633-2094-4B1F-983B-82E4C687D1B5}" destId="{85FA99F3-6650-4D8F-A0C2-05FCFACB756D}" srcOrd="0" destOrd="0" presId="urn:microsoft.com/office/officeart/2005/8/layout/hierarchy1"/>
    <dgm:cxn modelId="{85BE9B14-1C70-459D-9705-333E4BB94AC2}" srcId="{6F76ACB1-38B6-470E-A0A7-C06D9976D1A1}" destId="{A37AE808-58A5-4303-ACC7-259155ECB13E}" srcOrd="1" destOrd="0" parTransId="{F1106CA5-D5E9-4B4A-BA63-CB11C5843A52}" sibTransId="{ED1FD690-61A6-4F6D-88C6-F470E26EDCCF}"/>
    <dgm:cxn modelId="{F81A66AB-D5BC-43ED-9F1B-604E61FBCAEB}" type="presParOf" srcId="{2B44E884-F2A2-477F-B3D1-9C3FE82D29FA}" destId="{9AE07C8D-6955-4F3C-8FC7-D8CBB993743E}" srcOrd="0" destOrd="0" presId="urn:microsoft.com/office/officeart/2005/8/layout/hierarchy1"/>
    <dgm:cxn modelId="{9D245400-0398-4EDE-BA88-2B01CFE7AFEA}" type="presParOf" srcId="{9AE07C8D-6955-4F3C-8FC7-D8CBB993743E}" destId="{75D3BC3A-24FA-4108-8570-639F0C7851F3}" srcOrd="0" destOrd="0" presId="urn:microsoft.com/office/officeart/2005/8/layout/hierarchy1"/>
    <dgm:cxn modelId="{7635F9AE-5B11-4858-8728-DAB253618D29}" type="presParOf" srcId="{75D3BC3A-24FA-4108-8570-639F0C7851F3}" destId="{A1DE0579-4A03-44F1-B9E3-356CE5CFB987}" srcOrd="0" destOrd="0" presId="urn:microsoft.com/office/officeart/2005/8/layout/hierarchy1"/>
    <dgm:cxn modelId="{146A9EAA-BD85-4DB8-A200-D22D8271D327}" type="presParOf" srcId="{75D3BC3A-24FA-4108-8570-639F0C7851F3}" destId="{241ACDE0-BD51-4F15-B94E-403E5D2EA85B}" srcOrd="1" destOrd="0" presId="urn:microsoft.com/office/officeart/2005/8/layout/hierarchy1"/>
    <dgm:cxn modelId="{B8C33A49-F74B-4063-9E2F-5050555168D3}" type="presParOf" srcId="{9AE07C8D-6955-4F3C-8FC7-D8CBB993743E}" destId="{55D3BE30-EBFB-4280-800D-C3B88829C347}" srcOrd="1" destOrd="0" presId="urn:microsoft.com/office/officeart/2005/8/layout/hierarchy1"/>
    <dgm:cxn modelId="{3B0A1C83-8FD6-4E68-8A99-69E06C7E7EC9}" type="presParOf" srcId="{55D3BE30-EBFB-4280-800D-C3B88829C347}" destId="{06FB9839-958A-439B-A047-1835C66AECA2}" srcOrd="0" destOrd="0" presId="urn:microsoft.com/office/officeart/2005/8/layout/hierarchy1"/>
    <dgm:cxn modelId="{10C552FA-3FB6-4B5C-9DC1-227D21CAEABC}" type="presParOf" srcId="{55D3BE30-EBFB-4280-800D-C3B88829C347}" destId="{1E008CB2-F1C2-4BF8-B721-1F3BFFE6D4A2}" srcOrd="1" destOrd="0" presId="urn:microsoft.com/office/officeart/2005/8/layout/hierarchy1"/>
    <dgm:cxn modelId="{25D520BE-0906-40A6-A222-FCFC768BB9D9}" type="presParOf" srcId="{1E008CB2-F1C2-4BF8-B721-1F3BFFE6D4A2}" destId="{BAF129DC-AFC1-499B-8713-AA5BCBEB545A}" srcOrd="0" destOrd="0" presId="urn:microsoft.com/office/officeart/2005/8/layout/hierarchy1"/>
    <dgm:cxn modelId="{DF6C3562-C3D2-4E6B-B5F0-5816D025665F}" type="presParOf" srcId="{BAF129DC-AFC1-499B-8713-AA5BCBEB545A}" destId="{4A58156C-FE59-4037-A647-D3196BFB6D90}" srcOrd="0" destOrd="0" presId="urn:microsoft.com/office/officeart/2005/8/layout/hierarchy1"/>
    <dgm:cxn modelId="{4B23F9A5-9865-49DC-88D2-ED8C7078E0BD}" type="presParOf" srcId="{BAF129DC-AFC1-499B-8713-AA5BCBEB545A}" destId="{85FA99F3-6650-4D8F-A0C2-05FCFACB756D}" srcOrd="1" destOrd="0" presId="urn:microsoft.com/office/officeart/2005/8/layout/hierarchy1"/>
    <dgm:cxn modelId="{2D7F99C9-A020-44B9-AF27-701102A51B8A}" type="presParOf" srcId="{1E008CB2-F1C2-4BF8-B721-1F3BFFE6D4A2}" destId="{9324C7CB-6087-496A-A20B-615F7CAED348}" srcOrd="1" destOrd="0" presId="urn:microsoft.com/office/officeart/2005/8/layout/hierarchy1"/>
    <dgm:cxn modelId="{60D008D4-A416-47AB-AFF3-4E17AD52D0D0}" type="presParOf" srcId="{9324C7CB-6087-496A-A20B-615F7CAED348}" destId="{77505A3B-1972-4AD5-B70B-0211339D5FA0}" srcOrd="0" destOrd="0" presId="urn:microsoft.com/office/officeart/2005/8/layout/hierarchy1"/>
    <dgm:cxn modelId="{38EA2DAD-2A11-43C0-A1B1-822D1498A82E}" type="presParOf" srcId="{9324C7CB-6087-496A-A20B-615F7CAED348}" destId="{81392687-A380-4ABE-BBB2-A8CB7B0471C7}" srcOrd="1" destOrd="0" presId="urn:microsoft.com/office/officeart/2005/8/layout/hierarchy1"/>
    <dgm:cxn modelId="{21744ACE-6604-4B12-B979-12ED1D4F4239}" type="presParOf" srcId="{81392687-A380-4ABE-BBB2-A8CB7B0471C7}" destId="{22A737A8-290E-4400-BA63-BE4F55458BFA}" srcOrd="0" destOrd="0" presId="urn:microsoft.com/office/officeart/2005/8/layout/hierarchy1"/>
    <dgm:cxn modelId="{C9DD2DE4-9141-40B0-A904-D7333D91942D}" type="presParOf" srcId="{22A737A8-290E-4400-BA63-BE4F55458BFA}" destId="{4E51A15C-56C0-4BFC-883B-491B3326C3CE}" srcOrd="0" destOrd="0" presId="urn:microsoft.com/office/officeart/2005/8/layout/hierarchy1"/>
    <dgm:cxn modelId="{1DA592BD-59BF-4126-8F5E-5378158D1B8D}" type="presParOf" srcId="{22A737A8-290E-4400-BA63-BE4F55458BFA}" destId="{EBEB8CEC-71AB-4F42-95B2-5BDF63B4B82A}" srcOrd="1" destOrd="0" presId="urn:microsoft.com/office/officeart/2005/8/layout/hierarchy1"/>
    <dgm:cxn modelId="{60D1CA94-43BE-4A97-8B4D-695845CB88CA}" type="presParOf" srcId="{81392687-A380-4ABE-BBB2-A8CB7B0471C7}" destId="{B8032633-E7C1-49BF-A99E-E75054EA2ABA}" srcOrd="1" destOrd="0" presId="urn:microsoft.com/office/officeart/2005/8/layout/hierarchy1"/>
    <dgm:cxn modelId="{4BEF1D55-4CBD-443D-B15E-8E1676540F80}" type="presParOf" srcId="{9324C7CB-6087-496A-A20B-615F7CAED348}" destId="{97626427-0AD3-4C6E-A1A2-E07245CA1CAD}" srcOrd="2" destOrd="0" presId="urn:microsoft.com/office/officeart/2005/8/layout/hierarchy1"/>
    <dgm:cxn modelId="{C520A1F9-8126-4102-AE23-83AEFAC0E269}" type="presParOf" srcId="{9324C7CB-6087-496A-A20B-615F7CAED348}" destId="{7DA1EB2A-F321-4BF3-966D-6CE78C9B3785}" srcOrd="3" destOrd="0" presId="urn:microsoft.com/office/officeart/2005/8/layout/hierarchy1"/>
    <dgm:cxn modelId="{ABFB51A9-A0BE-4978-8658-0F880D0F1A90}" type="presParOf" srcId="{7DA1EB2A-F321-4BF3-966D-6CE78C9B3785}" destId="{0AF2DEC5-C167-46E8-B69C-A516A858850D}" srcOrd="0" destOrd="0" presId="urn:microsoft.com/office/officeart/2005/8/layout/hierarchy1"/>
    <dgm:cxn modelId="{54823080-9B54-4FA1-9D49-D495BD072352}" type="presParOf" srcId="{0AF2DEC5-C167-46E8-B69C-A516A858850D}" destId="{155AA083-509F-4922-B744-65B3B4B2B779}" srcOrd="0" destOrd="0" presId="urn:microsoft.com/office/officeart/2005/8/layout/hierarchy1"/>
    <dgm:cxn modelId="{7120DDA6-DD42-4D59-AFF5-4155EED81899}" type="presParOf" srcId="{0AF2DEC5-C167-46E8-B69C-A516A858850D}" destId="{3E0B4D55-7B33-4028-8F27-845478B24391}" srcOrd="1" destOrd="0" presId="urn:microsoft.com/office/officeart/2005/8/layout/hierarchy1"/>
    <dgm:cxn modelId="{9E641072-A4F5-407E-B0FA-86DD01087E40}" type="presParOf" srcId="{7DA1EB2A-F321-4BF3-966D-6CE78C9B3785}" destId="{BAFD2D89-8580-4B0B-BB41-89CB64ED5309}" srcOrd="1" destOrd="0" presId="urn:microsoft.com/office/officeart/2005/8/layout/hierarchy1"/>
    <dgm:cxn modelId="{A871438B-C1FE-4D78-90C3-07E188E562EF}" type="presParOf" srcId="{55D3BE30-EBFB-4280-800D-C3B88829C347}" destId="{FA6DEFEA-7F03-43B5-AB48-C16650695631}" srcOrd="2" destOrd="0" presId="urn:microsoft.com/office/officeart/2005/8/layout/hierarchy1"/>
    <dgm:cxn modelId="{D16B5BC9-ACE6-420A-8F13-81A31E2737CD}" type="presParOf" srcId="{55D3BE30-EBFB-4280-800D-C3B88829C347}" destId="{1961CB13-F595-4316-9016-A87B6EE49456}" srcOrd="3" destOrd="0" presId="urn:microsoft.com/office/officeart/2005/8/layout/hierarchy1"/>
    <dgm:cxn modelId="{EFD971E5-C363-414F-A2E8-C308481BBCF4}" type="presParOf" srcId="{1961CB13-F595-4316-9016-A87B6EE49456}" destId="{58F13943-B737-40B8-BDEC-437F8F8B8490}" srcOrd="0" destOrd="0" presId="urn:microsoft.com/office/officeart/2005/8/layout/hierarchy1"/>
    <dgm:cxn modelId="{49C1EDDB-C107-4857-9383-5E0C84844DE8}" type="presParOf" srcId="{58F13943-B737-40B8-BDEC-437F8F8B8490}" destId="{76AD9CF7-96D6-4A93-9645-560F4C5F357A}" srcOrd="0" destOrd="0" presId="urn:microsoft.com/office/officeart/2005/8/layout/hierarchy1"/>
    <dgm:cxn modelId="{2AAE2091-4A57-4DD5-A73C-909785625B6B}" type="presParOf" srcId="{58F13943-B737-40B8-BDEC-437F8F8B8490}" destId="{406CA248-A7AB-47E3-955D-E0C633FC6BCF}" srcOrd="1" destOrd="0" presId="urn:microsoft.com/office/officeart/2005/8/layout/hierarchy1"/>
    <dgm:cxn modelId="{EFB815F5-EC53-400B-A29D-FEEC8E9CD539}" type="presParOf" srcId="{1961CB13-F595-4316-9016-A87B6EE49456}" destId="{A6E56127-0BC6-4478-BF1F-F2D2CCBA13B4}"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6DEFEA-7F03-43B5-AB48-C16650695631}">
      <dsp:nvSpPr>
        <dsp:cNvPr id="0" name=""/>
        <dsp:cNvSpPr/>
      </dsp:nvSpPr>
      <dsp:spPr>
        <a:xfrm>
          <a:off x="4738424" y="995726"/>
          <a:ext cx="1441872" cy="455873"/>
        </a:xfrm>
        <a:custGeom>
          <a:avLst/>
          <a:gdLst/>
          <a:ahLst/>
          <a:cxnLst/>
          <a:rect l="0" t="0" r="0" b="0"/>
          <a:pathLst>
            <a:path>
              <a:moveTo>
                <a:pt x="0" y="0"/>
              </a:moveTo>
              <a:lnTo>
                <a:pt x="0" y="310664"/>
              </a:lnTo>
              <a:lnTo>
                <a:pt x="1441872" y="310664"/>
              </a:lnTo>
              <a:lnTo>
                <a:pt x="1441872" y="4558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626427-0AD3-4C6E-A1A2-E07245CA1CAD}">
      <dsp:nvSpPr>
        <dsp:cNvPr id="0" name=""/>
        <dsp:cNvSpPr/>
      </dsp:nvSpPr>
      <dsp:spPr>
        <a:xfrm>
          <a:off x="3296551" y="2446944"/>
          <a:ext cx="1441872" cy="455873"/>
        </a:xfrm>
        <a:custGeom>
          <a:avLst/>
          <a:gdLst/>
          <a:ahLst/>
          <a:cxnLst/>
          <a:rect l="0" t="0" r="0" b="0"/>
          <a:pathLst>
            <a:path>
              <a:moveTo>
                <a:pt x="0" y="0"/>
              </a:moveTo>
              <a:lnTo>
                <a:pt x="0" y="310664"/>
              </a:lnTo>
              <a:lnTo>
                <a:pt x="1441872" y="310664"/>
              </a:lnTo>
              <a:lnTo>
                <a:pt x="1441872" y="4558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505A3B-1972-4AD5-B70B-0211339D5FA0}">
      <dsp:nvSpPr>
        <dsp:cNvPr id="0" name=""/>
        <dsp:cNvSpPr/>
      </dsp:nvSpPr>
      <dsp:spPr>
        <a:xfrm>
          <a:off x="1854678" y="2446944"/>
          <a:ext cx="1441872" cy="455873"/>
        </a:xfrm>
        <a:custGeom>
          <a:avLst/>
          <a:gdLst/>
          <a:ahLst/>
          <a:cxnLst/>
          <a:rect l="0" t="0" r="0" b="0"/>
          <a:pathLst>
            <a:path>
              <a:moveTo>
                <a:pt x="1441872" y="0"/>
              </a:moveTo>
              <a:lnTo>
                <a:pt x="1441872" y="310664"/>
              </a:lnTo>
              <a:lnTo>
                <a:pt x="0" y="310664"/>
              </a:lnTo>
              <a:lnTo>
                <a:pt x="0" y="45587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FB9839-958A-439B-A047-1835C66AECA2}">
      <dsp:nvSpPr>
        <dsp:cNvPr id="0" name=""/>
        <dsp:cNvSpPr/>
      </dsp:nvSpPr>
      <dsp:spPr>
        <a:xfrm>
          <a:off x="3296551" y="995726"/>
          <a:ext cx="1441872" cy="455873"/>
        </a:xfrm>
        <a:custGeom>
          <a:avLst/>
          <a:gdLst/>
          <a:ahLst/>
          <a:cxnLst/>
          <a:rect l="0" t="0" r="0" b="0"/>
          <a:pathLst>
            <a:path>
              <a:moveTo>
                <a:pt x="1441872" y="0"/>
              </a:moveTo>
              <a:lnTo>
                <a:pt x="1441872" y="310664"/>
              </a:lnTo>
              <a:lnTo>
                <a:pt x="0" y="310664"/>
              </a:lnTo>
              <a:lnTo>
                <a:pt x="0" y="4558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DE0579-4A03-44F1-B9E3-356CE5CFB987}">
      <dsp:nvSpPr>
        <dsp:cNvPr id="0" name=""/>
        <dsp:cNvSpPr/>
      </dsp:nvSpPr>
      <dsp:spPr>
        <a:xfrm>
          <a:off x="3954688" y="381"/>
          <a:ext cx="1567472" cy="9953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1ACDE0-BD51-4F15-B94E-403E5D2EA85B}">
      <dsp:nvSpPr>
        <dsp:cNvPr id="0" name=""/>
        <dsp:cNvSpPr/>
      </dsp:nvSpPr>
      <dsp:spPr>
        <a:xfrm>
          <a:off x="4128851" y="165836"/>
          <a:ext cx="1567472" cy="995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CN" altLang="en-US" sz="3300" kern="1200" dirty="0" smtClean="0"/>
            <a:t>统计学</a:t>
          </a:r>
          <a:endParaRPr lang="zh-CN" altLang="en-US" sz="3300" kern="1200" dirty="0"/>
        </a:p>
      </dsp:txBody>
      <dsp:txXfrm>
        <a:off x="4128851" y="165836"/>
        <a:ext cx="1567472" cy="995345"/>
      </dsp:txXfrm>
    </dsp:sp>
    <dsp:sp modelId="{4A58156C-FE59-4037-A647-D3196BFB6D90}">
      <dsp:nvSpPr>
        <dsp:cNvPr id="0" name=""/>
        <dsp:cNvSpPr/>
      </dsp:nvSpPr>
      <dsp:spPr>
        <a:xfrm>
          <a:off x="2028842" y="1451599"/>
          <a:ext cx="2535418" cy="9953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FA99F3-6650-4D8F-A0C2-05FCFACB756D}">
      <dsp:nvSpPr>
        <dsp:cNvPr id="0" name=""/>
        <dsp:cNvSpPr/>
      </dsp:nvSpPr>
      <dsp:spPr>
        <a:xfrm>
          <a:off x="2203006" y="1617055"/>
          <a:ext cx="2535418" cy="995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CN" altLang="en-US" sz="3300" kern="1200" dirty="0" smtClean="0"/>
            <a:t>理论统计学</a:t>
          </a:r>
          <a:endParaRPr lang="zh-CN" altLang="en-US" sz="3300" kern="1200" dirty="0"/>
        </a:p>
      </dsp:txBody>
      <dsp:txXfrm>
        <a:off x="2203006" y="1617055"/>
        <a:ext cx="2535418" cy="995345"/>
      </dsp:txXfrm>
    </dsp:sp>
    <dsp:sp modelId="{4E51A15C-56C0-4BFC-883B-491B3326C3CE}">
      <dsp:nvSpPr>
        <dsp:cNvPr id="0" name=""/>
        <dsp:cNvSpPr/>
      </dsp:nvSpPr>
      <dsp:spPr>
        <a:xfrm>
          <a:off x="586969" y="2902818"/>
          <a:ext cx="2535418" cy="9953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EB8CEC-71AB-4F42-95B2-5BDF63B4B82A}">
      <dsp:nvSpPr>
        <dsp:cNvPr id="0" name=""/>
        <dsp:cNvSpPr/>
      </dsp:nvSpPr>
      <dsp:spPr>
        <a:xfrm>
          <a:off x="761133" y="3068273"/>
          <a:ext cx="2535418" cy="995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CN" sz="3300" kern="1200" dirty="0" smtClean="0"/>
            <a:t>描述统计学</a:t>
          </a:r>
          <a:endParaRPr lang="zh-CN" altLang="en-US" sz="3300" kern="1200" dirty="0"/>
        </a:p>
      </dsp:txBody>
      <dsp:txXfrm>
        <a:off x="761133" y="3068273"/>
        <a:ext cx="2535418" cy="995345"/>
      </dsp:txXfrm>
    </dsp:sp>
    <dsp:sp modelId="{155AA083-509F-4922-B744-65B3B4B2B779}">
      <dsp:nvSpPr>
        <dsp:cNvPr id="0" name=""/>
        <dsp:cNvSpPr/>
      </dsp:nvSpPr>
      <dsp:spPr>
        <a:xfrm>
          <a:off x="3470715" y="2902818"/>
          <a:ext cx="2535418" cy="9953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0B4D55-7B33-4028-8F27-845478B24391}">
      <dsp:nvSpPr>
        <dsp:cNvPr id="0" name=""/>
        <dsp:cNvSpPr/>
      </dsp:nvSpPr>
      <dsp:spPr>
        <a:xfrm>
          <a:off x="3644879" y="3068273"/>
          <a:ext cx="2535418" cy="995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CN" altLang="en-US" sz="3300" kern="1200" dirty="0" smtClean="0"/>
            <a:t>推断</a:t>
          </a:r>
          <a:r>
            <a:rPr lang="zh-CN" sz="3300" kern="1200" dirty="0" smtClean="0"/>
            <a:t>统计学</a:t>
          </a:r>
          <a:endParaRPr lang="zh-CN" altLang="en-US" sz="3300" kern="1200" dirty="0"/>
        </a:p>
      </dsp:txBody>
      <dsp:txXfrm>
        <a:off x="3644879" y="3068273"/>
        <a:ext cx="2535418" cy="995345"/>
      </dsp:txXfrm>
    </dsp:sp>
    <dsp:sp modelId="{76AD9CF7-96D6-4A93-9645-560F4C5F357A}">
      <dsp:nvSpPr>
        <dsp:cNvPr id="0" name=""/>
        <dsp:cNvSpPr/>
      </dsp:nvSpPr>
      <dsp:spPr>
        <a:xfrm>
          <a:off x="4912588" y="1451599"/>
          <a:ext cx="2535418" cy="9953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6CA248-A7AB-47E3-955D-E0C633FC6BCF}">
      <dsp:nvSpPr>
        <dsp:cNvPr id="0" name=""/>
        <dsp:cNvSpPr/>
      </dsp:nvSpPr>
      <dsp:spPr>
        <a:xfrm>
          <a:off x="5086751" y="1617055"/>
          <a:ext cx="2535418" cy="99534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zh-CN" altLang="en-US" sz="3300" kern="1200" dirty="0" smtClean="0"/>
            <a:t>应用统计学</a:t>
          </a:r>
          <a:endParaRPr lang="zh-CN" altLang="en-US" sz="3300" kern="1200" dirty="0"/>
        </a:p>
      </dsp:txBody>
      <dsp:txXfrm>
        <a:off x="5086751" y="1617055"/>
        <a:ext cx="2535418" cy="99534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2D18E27-4F66-4053-8AD6-42788EAC0D1E}"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47A3BCF-B9E1-410E-92A1-BBDB57A18869}"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2DB10115-2257-4A45-80A4-279C431300A2}"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69972089-8676-4636-B590-AE0F1C168330}"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39D5F3E-C582-4BF9-96B2-86289FC8BB6A}"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B3C93A3-C9B5-4778-898E-187DF4AF744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79CDCAE2-2FE2-46B1-85AE-E79B5CBFD53E}"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9BE46444-B593-4D70-B7F1-864C81D646F1}"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602AAED8-22A9-465B-9207-E013B8C91B8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3B18AF1-71D7-474E-A43C-14B1D0139899}"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3CC56E4-432A-4FF1-95E8-F5EC811C9485}"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7F22284-3DAD-4FCC-BF87-5AA91D42C211}"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mn-lt"/>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mn-lt"/>
              </a:defRPr>
            </a:lvl1pPr>
          </a:lstStyle>
          <a:p>
            <a:pPr>
              <a:defRPr/>
            </a:pPr>
            <a:fld id="{0AB4CE61-030D-4B02-9DD7-722D43C6D3D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31.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9E685481-9461-48FA-95D3-C00AE414A023}" type="slidenum">
              <a:rPr lang="en-US" altLang="zh-CN" sz="800">
                <a:solidFill>
                  <a:schemeClr val="bg1"/>
                </a:solidFill>
              </a:rPr>
              <a:pPr algn="r"/>
              <a:t>1</a:t>
            </a:fld>
            <a:r>
              <a:rPr lang="en-US" altLang="zh-CN" sz="800">
                <a:solidFill>
                  <a:schemeClr val="bg1"/>
                </a:solidFill>
              </a:rPr>
              <a:t> ]</a:t>
            </a:r>
          </a:p>
        </p:txBody>
      </p:sp>
      <p:sp>
        <p:nvSpPr>
          <p:cNvPr id="2051" name="Text Box 14"/>
          <p:cNvSpPr txBox="1">
            <a:spLocks noChangeArrowheads="1"/>
          </p:cNvSpPr>
          <p:nvPr/>
        </p:nvSpPr>
        <p:spPr bwMode="auto">
          <a:xfrm>
            <a:off x="395288" y="80803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 绪论</a:t>
            </a:r>
          </a:p>
        </p:txBody>
      </p:sp>
      <p:sp>
        <p:nvSpPr>
          <p:cNvPr id="2052" name="Text Box 20"/>
          <p:cNvSpPr txBox="1">
            <a:spLocks noChangeArrowheads="1"/>
          </p:cNvSpPr>
          <p:nvPr/>
        </p:nvSpPr>
        <p:spPr bwMode="auto">
          <a:xfrm>
            <a:off x="250825" y="1239838"/>
            <a:ext cx="8569325" cy="457200"/>
          </a:xfrm>
          <a:prstGeom prst="rect">
            <a:avLst/>
          </a:prstGeom>
          <a:noFill/>
          <a:ln w="9525" algn="ctr">
            <a:noFill/>
            <a:miter lim="800000"/>
            <a:headEnd/>
            <a:tailEnd/>
          </a:ln>
        </p:spPr>
        <p:txBody>
          <a:bodyPr>
            <a:spAutoFit/>
          </a:bodyPr>
          <a:lstStyle/>
          <a:p>
            <a:pPr algn="ctr"/>
            <a:r>
              <a:rPr lang="en-US" altLang="zh-CN" b="1" i="1">
                <a:solidFill>
                  <a:srgbClr val="008000"/>
                </a:solidFill>
                <a:ea typeface="楷体_GB2312" pitchFamily="49" charset="-122"/>
              </a:rPr>
              <a:t>Chapter 1 </a:t>
            </a:r>
            <a:r>
              <a:rPr lang="en-US" altLang="zh-CN" b="1" i="1">
                <a:solidFill>
                  <a:srgbClr val="008000"/>
                </a:solidFill>
              </a:rPr>
              <a:t>Introduction</a:t>
            </a:r>
          </a:p>
        </p:txBody>
      </p:sp>
      <p:sp>
        <p:nvSpPr>
          <p:cNvPr id="2053" name="Text Box 25"/>
          <p:cNvSpPr txBox="1">
            <a:spLocks noChangeArrowheads="1"/>
          </p:cNvSpPr>
          <p:nvPr/>
        </p:nvSpPr>
        <p:spPr bwMode="auto">
          <a:xfrm>
            <a:off x="466725" y="1997075"/>
            <a:ext cx="8208963" cy="3232150"/>
          </a:xfrm>
          <a:prstGeom prst="rect">
            <a:avLst/>
          </a:prstGeom>
          <a:noFill/>
          <a:ln w="9525" algn="ctr">
            <a:noFill/>
            <a:miter lim="800000"/>
            <a:headEnd/>
            <a:tailEnd/>
          </a:ln>
        </p:spPr>
        <p:txBody>
          <a:bodyPr>
            <a:spAutoFit/>
          </a:bodyPr>
          <a:lstStyle/>
          <a:p>
            <a:r>
              <a:rPr lang="zh-CN" altLang="en-US" dirty="0">
                <a:ea typeface="楷体_GB2312" pitchFamily="49" charset="-122"/>
              </a:rPr>
              <a:t>主要内容：</a:t>
            </a:r>
            <a:endParaRPr lang="en-US" altLang="zh-CN" dirty="0">
              <a:ea typeface="楷体_GB2312" pitchFamily="49" charset="-122"/>
            </a:endParaRPr>
          </a:p>
          <a:p>
            <a:r>
              <a:rPr lang="en-US" altLang="zh-CN" dirty="0">
                <a:ea typeface="楷体_GB2312" pitchFamily="49" charset="-122"/>
              </a:rPr>
              <a:t>1.1 </a:t>
            </a:r>
            <a:r>
              <a:rPr lang="zh-CN" altLang="en-US" dirty="0">
                <a:ea typeface="楷体_GB2312" pitchFamily="49" charset="-122"/>
              </a:rPr>
              <a:t>统计与统计学</a:t>
            </a:r>
            <a:endParaRPr lang="en-US" altLang="zh-CN" dirty="0">
              <a:ea typeface="楷体_GB2312" pitchFamily="49" charset="-122"/>
            </a:endParaRPr>
          </a:p>
          <a:p>
            <a:r>
              <a:rPr lang="en-US" altLang="zh-CN" dirty="0">
                <a:ea typeface="楷体_GB2312" pitchFamily="49" charset="-122"/>
              </a:rPr>
              <a:t>1.2 </a:t>
            </a:r>
            <a:r>
              <a:rPr lang="zh-CN" altLang="en-US" dirty="0">
                <a:ea typeface="楷体_GB2312" pitchFamily="49" charset="-122"/>
              </a:rPr>
              <a:t>统计学的产生与发展</a:t>
            </a:r>
            <a:endParaRPr lang="en-US" altLang="zh-CN" dirty="0">
              <a:ea typeface="楷体_GB2312" pitchFamily="49" charset="-122"/>
            </a:endParaRPr>
          </a:p>
          <a:p>
            <a:r>
              <a:rPr lang="en-US" altLang="zh-CN" dirty="0">
                <a:ea typeface="楷体_GB2312" pitchFamily="49" charset="-122"/>
              </a:rPr>
              <a:t>1.3 </a:t>
            </a:r>
            <a:r>
              <a:rPr lang="zh-CN" altLang="en-US" dirty="0">
                <a:ea typeface="楷体_GB2312" pitchFamily="49" charset="-122"/>
              </a:rPr>
              <a:t>统计学中常用的基本概念</a:t>
            </a:r>
            <a:endParaRPr lang="en-US" altLang="zh-CN" dirty="0">
              <a:ea typeface="楷体_GB2312" pitchFamily="49" charset="-122"/>
            </a:endParaRPr>
          </a:p>
          <a:p>
            <a:r>
              <a:rPr lang="en-US" altLang="zh-CN" dirty="0">
                <a:ea typeface="楷体_GB2312" pitchFamily="49" charset="-122"/>
              </a:rPr>
              <a:t>1.4 </a:t>
            </a:r>
            <a:r>
              <a:rPr lang="zh-CN" altLang="en-US" dirty="0">
                <a:ea typeface="楷体_GB2312" pitchFamily="49" charset="-122"/>
              </a:rPr>
              <a:t>统计数据的类型</a:t>
            </a:r>
            <a:endParaRPr lang="en-US" altLang="zh-CN" dirty="0">
              <a:ea typeface="楷体_GB2312" pitchFamily="49" charset="-122"/>
            </a:endParaRPr>
          </a:p>
          <a:p>
            <a:r>
              <a:rPr lang="en-US" altLang="zh-CN" dirty="0">
                <a:ea typeface="楷体_GB2312" pitchFamily="49" charset="-122"/>
              </a:rPr>
              <a:t>1.5 </a:t>
            </a:r>
            <a:r>
              <a:rPr lang="zh-CN" altLang="en-US" dirty="0">
                <a:ea typeface="楷体_GB2312" pitchFamily="49" charset="-122"/>
              </a:rPr>
              <a:t>常用统计软件简介</a:t>
            </a:r>
            <a:endParaRPr lang="en-US" altLang="zh-CN" dirty="0">
              <a:ea typeface="楷体_GB2312"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D378A0E5-C931-46CB-AA71-E347299FFD71}" type="slidenum">
              <a:rPr lang="en-US" altLang="zh-CN" sz="800">
                <a:solidFill>
                  <a:schemeClr val="bg1"/>
                </a:solidFill>
              </a:rPr>
              <a:pPr algn="r"/>
              <a:t>10</a:t>
            </a:fld>
            <a:r>
              <a:rPr lang="en-US" altLang="zh-CN" sz="800">
                <a:solidFill>
                  <a:schemeClr val="bg1"/>
                </a:solidFill>
              </a:rPr>
              <a:t> ]</a:t>
            </a:r>
          </a:p>
        </p:txBody>
      </p:sp>
      <p:sp>
        <p:nvSpPr>
          <p:cNvPr id="11267"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a:t>
            </a:r>
            <a:r>
              <a:rPr lang="zh-CN" altLang="en-US">
                <a:latin typeface="楷体_GB2312" pitchFamily="49" charset="-122"/>
                <a:ea typeface="楷体_GB2312" pitchFamily="49" charset="-122"/>
              </a:rPr>
              <a:t>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1268"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err="1">
                <a:solidFill>
                  <a:srgbClr val="008000"/>
                </a:solidFill>
                <a:latin typeface="楷体_GB2312" pitchFamily="49" charset="-122"/>
                <a:ea typeface="楷体_GB2312" pitchFamily="49" charset="-122"/>
              </a:rPr>
              <a:t>of</a:t>
            </a:r>
            <a:r>
              <a:rPr lang="en-US" altLang="zh-CN" b="1" i="1" dirty="0">
                <a:solidFill>
                  <a:srgbClr val="008000"/>
                </a:solidFill>
                <a:latin typeface="楷体_GB2312" pitchFamily="49" charset="-122"/>
                <a:ea typeface="楷体_GB2312" pitchFamily="49" charset="-122"/>
              </a:rPr>
              <a:t>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11269" name="矩形 17"/>
          <p:cNvSpPr>
            <a:spLocks noChangeArrowheads="1"/>
          </p:cNvSpPr>
          <p:nvPr/>
        </p:nvSpPr>
        <p:spPr bwMode="auto">
          <a:xfrm>
            <a:off x="611188" y="2492375"/>
            <a:ext cx="7921625" cy="2862263"/>
          </a:xfrm>
          <a:prstGeom prst="rect">
            <a:avLst/>
          </a:prstGeom>
          <a:noFill/>
          <a:ln w="9525">
            <a:noFill/>
            <a:miter lim="800000"/>
            <a:headEnd/>
            <a:tailEnd/>
          </a:ln>
        </p:spPr>
        <p:txBody>
          <a:bodyPr>
            <a:spAutoFit/>
          </a:bodyPr>
          <a:lstStyle/>
          <a:p>
            <a:r>
              <a:rPr lang="en-US" altLang="zh-CN"/>
              <a:t>        </a:t>
            </a:r>
            <a:r>
              <a:rPr lang="zh-CN" altLang="zh-CN"/>
              <a:t>在统计学的发展过程中，主要的学派有政治算术学派、国势学派、数理统计学派、社会统计学派等。</a:t>
            </a:r>
            <a:endParaRPr lang="en-US" altLang="zh-CN"/>
          </a:p>
          <a:p>
            <a:r>
              <a:rPr lang="en-US" altLang="zh-CN"/>
              <a:t>        </a:t>
            </a:r>
            <a:r>
              <a:rPr lang="zh-CN" altLang="zh-CN"/>
              <a:t>统计学的发展始终是沿着两条主线展开的：一是以“政治算术学派”为代表发展起来的以社会经济和企业管理问题为主要研究对象的社会经济管理统计学；二是以概率论为理论基础、以随机现象为研究对象（包括社会现象和自然现象）的数理统计学。</a:t>
            </a: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F712380A-7458-4DC4-8A72-F1E633911720}" type="slidenum">
              <a:rPr lang="en-US" altLang="zh-CN" sz="800">
                <a:solidFill>
                  <a:schemeClr val="bg1"/>
                </a:solidFill>
              </a:rPr>
              <a:pPr algn="r"/>
              <a:t>11</a:t>
            </a:fld>
            <a:r>
              <a:rPr lang="en-US" altLang="zh-CN" sz="800">
                <a:solidFill>
                  <a:schemeClr val="bg1"/>
                </a:solidFill>
              </a:rPr>
              <a:t> ]</a:t>
            </a:r>
          </a:p>
        </p:txBody>
      </p:sp>
      <p:sp>
        <p:nvSpPr>
          <p:cNvPr id="12291"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a:t>
            </a:r>
            <a:r>
              <a:rPr lang="zh-CN" altLang="en-US">
                <a:latin typeface="楷体_GB2312" pitchFamily="49" charset="-122"/>
                <a:ea typeface="楷体_GB2312" pitchFamily="49" charset="-122"/>
              </a:rPr>
              <a:t>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2292"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107791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1.2.1 </a:t>
            </a:r>
            <a:r>
              <a:rPr lang="zh-CN" altLang="zh-CN" dirty="0"/>
              <a:t>古典统计学</a:t>
            </a:r>
            <a:r>
              <a:rPr lang="zh-CN" altLang="en-US" b="1" dirty="0">
                <a:latin typeface="楷体_GB2312" pitchFamily="49" charset="-122"/>
                <a:ea typeface="楷体_GB2312" pitchFamily="49" charset="-122"/>
              </a:rPr>
              <a:t>：</a:t>
            </a:r>
            <a:r>
              <a:rPr lang="en-US" altLang="zh-CN" sz="2000" b="1" dirty="0">
                <a:effectLst>
                  <a:outerShdw blurRad="38100" dist="38100" dir="2700000" algn="tl">
                    <a:srgbClr val="C0C0C0"/>
                  </a:outerShdw>
                </a:effectLst>
                <a:latin typeface="楷体_GB2312" pitchFamily="49" charset="-122"/>
                <a:ea typeface="楷体_GB2312" pitchFamily="49" charset="-122"/>
              </a:rPr>
              <a:t>17</a:t>
            </a:r>
            <a:r>
              <a:rPr lang="zh-CN" altLang="en-US" sz="2000" b="1" dirty="0">
                <a:effectLst>
                  <a:outerShdw blurRad="38100" dist="38100" dir="2700000" algn="tl">
                    <a:srgbClr val="C0C0C0"/>
                  </a:outerShdw>
                </a:effectLst>
                <a:latin typeface="楷体_GB2312" pitchFamily="49" charset="-122"/>
                <a:ea typeface="楷体_GB2312" pitchFamily="49" charset="-122"/>
              </a:rPr>
              <a:t>世纪中叶至</a:t>
            </a:r>
            <a:r>
              <a:rPr lang="en-US" altLang="zh-CN" sz="2000" b="1" dirty="0">
                <a:effectLst>
                  <a:outerShdw blurRad="38100" dist="38100" dir="2700000" algn="tl">
                    <a:srgbClr val="C0C0C0"/>
                  </a:outerShdw>
                </a:effectLst>
                <a:latin typeface="楷体_GB2312" pitchFamily="49" charset="-122"/>
                <a:ea typeface="楷体_GB2312" pitchFamily="49" charset="-122"/>
              </a:rPr>
              <a:t>18</a:t>
            </a:r>
            <a:r>
              <a:rPr lang="zh-CN" altLang="en-US" sz="2000" b="1" dirty="0">
                <a:effectLst>
                  <a:outerShdw blurRad="38100" dist="38100" dir="2700000" algn="tl">
                    <a:srgbClr val="C0C0C0"/>
                  </a:outerShdw>
                </a:effectLst>
                <a:latin typeface="楷体_GB2312" pitchFamily="49" charset="-122"/>
                <a:ea typeface="楷体_GB2312" pitchFamily="49" charset="-122"/>
              </a:rPr>
              <a:t>世纪中叶是古典统计学时期，在这一时期，统计学理论初步形成了一定的学术派别，主要有政治算术学派和国势学派。</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3230563"/>
            <a:ext cx="8642350" cy="2984500"/>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zh-CN" dirty="0" smtClean="0"/>
              <a:t>政治</a:t>
            </a:r>
            <a:r>
              <a:rPr lang="zh-CN" altLang="zh-CN" dirty="0"/>
              <a:t>算术学派</a:t>
            </a:r>
          </a:p>
          <a:p>
            <a:pPr>
              <a:defRPr/>
            </a:pP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en-US" sz="2000" dirty="0">
                <a:latin typeface="楷体_GB2312" pitchFamily="49" charset="-122"/>
                <a:ea typeface="楷体_GB2312" pitchFamily="49" charset="-122"/>
              </a:rPr>
              <a:t>政治算术学派产生于</a:t>
            </a:r>
            <a:r>
              <a:rPr lang="en-US" altLang="zh-CN" sz="2000" dirty="0">
                <a:latin typeface="楷体_GB2312" pitchFamily="49" charset="-122"/>
                <a:ea typeface="楷体_GB2312" pitchFamily="49" charset="-122"/>
              </a:rPr>
              <a:t>17</a:t>
            </a:r>
            <a:r>
              <a:rPr lang="zh-CN" altLang="en-US" sz="2000" dirty="0">
                <a:latin typeface="楷体_GB2312" pitchFamily="49" charset="-122"/>
                <a:ea typeface="楷体_GB2312" pitchFamily="49" charset="-122"/>
              </a:rPr>
              <a:t>世纪的英国，主要代表人物是威廉</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配第（</a:t>
            </a:r>
            <a:r>
              <a:rPr lang="en-US" altLang="zh-CN" sz="2000" dirty="0" err="1">
                <a:latin typeface="楷体_GB2312" pitchFamily="49" charset="-122"/>
                <a:ea typeface="楷体_GB2312" pitchFamily="49" charset="-122"/>
              </a:rPr>
              <a:t>Willian</a:t>
            </a:r>
            <a:r>
              <a:rPr lang="en-US" altLang="zh-CN" sz="2000" dirty="0">
                <a:latin typeface="楷体_GB2312" pitchFamily="49" charset="-122"/>
                <a:ea typeface="楷体_GB2312" pitchFamily="49" charset="-122"/>
              </a:rPr>
              <a:t> Patty</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1623—1676</a:t>
            </a:r>
            <a:r>
              <a:rPr lang="zh-CN" altLang="en-US" sz="2000" dirty="0">
                <a:latin typeface="楷体_GB2312" pitchFamily="49" charset="-122"/>
                <a:ea typeface="楷体_GB2312" pitchFamily="49" charset="-122"/>
              </a:rPr>
              <a:t>年）和约翰</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格朗特（</a:t>
            </a:r>
            <a:r>
              <a:rPr lang="en-US" altLang="zh-CN" sz="2000" dirty="0">
                <a:latin typeface="楷体_GB2312" pitchFamily="49" charset="-122"/>
                <a:ea typeface="楷体_GB2312" pitchFamily="49" charset="-122"/>
              </a:rPr>
              <a:t>John </a:t>
            </a:r>
            <a:r>
              <a:rPr lang="en-US" altLang="zh-CN" sz="2000" dirty="0" err="1">
                <a:latin typeface="楷体_GB2312" pitchFamily="49" charset="-122"/>
                <a:ea typeface="楷体_GB2312" pitchFamily="49" charset="-122"/>
              </a:rPr>
              <a:t>Graunt</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1620—1674</a:t>
            </a:r>
            <a:r>
              <a:rPr lang="zh-CN" altLang="en-US" sz="2000" dirty="0">
                <a:latin typeface="楷体_GB2312" pitchFamily="49" charset="-122"/>
                <a:ea typeface="楷体_GB2312" pitchFamily="49" charset="-122"/>
              </a:rPr>
              <a:t>年）。威廉</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配第的代表作是</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政治算术</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1676</a:t>
            </a:r>
            <a:r>
              <a:rPr lang="zh-CN" altLang="en-US" sz="2000" dirty="0">
                <a:latin typeface="楷体_GB2312" pitchFamily="49" charset="-122"/>
                <a:ea typeface="楷体_GB2312" pitchFamily="49" charset="-122"/>
              </a:rPr>
              <a:t>年），约翰</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格朗特的代表作是</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对死亡表的自然观察和政治观察</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1662</a:t>
            </a:r>
            <a:r>
              <a:rPr lang="zh-CN" altLang="en-US" sz="2000" dirty="0">
                <a:latin typeface="楷体_GB2312" pitchFamily="49" charset="-122"/>
                <a:ea typeface="楷体_GB2312" pitchFamily="49" charset="-122"/>
              </a:rPr>
              <a:t>年）。虽然两本书中没提“统计学”一词，但书所采用的大量观察法发现规律性问题以及各种间接推算统计数据的方法，对统计学的创立起到了非常重要的作用，</a:t>
            </a:r>
            <a:r>
              <a:rPr lang="zh-CN" altLang="zh-CN" sz="2000" dirty="0"/>
              <a:t>为统计学的建立奠定了方法论基础</a:t>
            </a:r>
            <a:r>
              <a:rPr lang="zh-CN" altLang="en-US" sz="2000" dirty="0">
                <a:latin typeface="楷体_GB2312" pitchFamily="49" charset="-122"/>
                <a:ea typeface="楷体_GB2312" pitchFamily="49" charset="-122"/>
              </a:rPr>
              <a:t>。</a:t>
            </a:r>
            <a:r>
              <a:rPr lang="zh-CN" altLang="en-US" dirty="0">
                <a:latin typeface="Times New Roman"/>
                <a:ea typeface="楷体_GB2312" pitchFamily="49" charset="-122"/>
              </a:rPr>
              <a:t> </a:t>
            </a:r>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CB21FCFA-6C3B-4B27-B230-49F80652065C}" type="slidenum">
              <a:rPr lang="en-US" altLang="zh-CN" sz="800">
                <a:solidFill>
                  <a:schemeClr val="bg1"/>
                </a:solidFill>
              </a:rPr>
              <a:pPr algn="r"/>
              <a:t>12</a:t>
            </a:fld>
            <a:r>
              <a:rPr lang="en-US" altLang="zh-CN" sz="800">
                <a:solidFill>
                  <a:schemeClr val="bg1"/>
                </a:solidFill>
              </a:rPr>
              <a:t> ]</a:t>
            </a:r>
          </a:p>
        </p:txBody>
      </p:sp>
      <p:sp>
        <p:nvSpPr>
          <p:cNvPr id="1331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a:t>
            </a:r>
            <a:r>
              <a:rPr lang="zh-CN" altLang="en-US">
                <a:latin typeface="楷体_GB2312" pitchFamily="49" charset="-122"/>
                <a:ea typeface="楷体_GB2312" pitchFamily="49" charset="-122"/>
              </a:rPr>
              <a:t>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331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107791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1.2.1 </a:t>
            </a:r>
            <a:r>
              <a:rPr lang="zh-CN" altLang="zh-CN" dirty="0"/>
              <a:t>古典统计学</a:t>
            </a:r>
            <a:r>
              <a:rPr lang="zh-CN" altLang="en-US" b="1" dirty="0">
                <a:latin typeface="楷体_GB2312" pitchFamily="49" charset="-122"/>
                <a:ea typeface="楷体_GB2312" pitchFamily="49" charset="-122"/>
              </a:rPr>
              <a:t>：</a:t>
            </a:r>
            <a:r>
              <a:rPr lang="en-US" altLang="zh-CN" sz="2000" b="1" dirty="0">
                <a:effectLst>
                  <a:outerShdw blurRad="38100" dist="38100" dir="2700000" algn="tl">
                    <a:srgbClr val="C0C0C0"/>
                  </a:outerShdw>
                </a:effectLst>
                <a:latin typeface="楷体_GB2312" pitchFamily="49" charset="-122"/>
                <a:ea typeface="楷体_GB2312" pitchFamily="49" charset="-122"/>
              </a:rPr>
              <a:t>17</a:t>
            </a:r>
            <a:r>
              <a:rPr lang="zh-CN" altLang="en-US" sz="2000" b="1" dirty="0">
                <a:effectLst>
                  <a:outerShdw blurRad="38100" dist="38100" dir="2700000" algn="tl">
                    <a:srgbClr val="C0C0C0"/>
                  </a:outerShdw>
                </a:effectLst>
                <a:latin typeface="楷体_GB2312" pitchFamily="49" charset="-122"/>
                <a:ea typeface="楷体_GB2312" pitchFamily="49" charset="-122"/>
              </a:rPr>
              <a:t>世纪中叶至</a:t>
            </a:r>
            <a:r>
              <a:rPr lang="en-US" altLang="zh-CN" sz="2000" b="1" dirty="0">
                <a:effectLst>
                  <a:outerShdw blurRad="38100" dist="38100" dir="2700000" algn="tl">
                    <a:srgbClr val="C0C0C0"/>
                  </a:outerShdw>
                </a:effectLst>
                <a:latin typeface="楷体_GB2312" pitchFamily="49" charset="-122"/>
                <a:ea typeface="楷体_GB2312" pitchFamily="49" charset="-122"/>
              </a:rPr>
              <a:t>18</a:t>
            </a:r>
            <a:r>
              <a:rPr lang="zh-CN" altLang="en-US" sz="2000" b="1" dirty="0">
                <a:effectLst>
                  <a:outerShdw blurRad="38100" dist="38100" dir="2700000" algn="tl">
                    <a:srgbClr val="C0C0C0"/>
                  </a:outerShdw>
                </a:effectLst>
                <a:latin typeface="楷体_GB2312" pitchFamily="49" charset="-122"/>
                <a:ea typeface="楷体_GB2312" pitchFamily="49" charset="-122"/>
              </a:rPr>
              <a:t>世纪中叶是古典统计学时期，在这一时期，统计学理论初步形成了一定的学术派别，主要有政治算术学派和国势学派。</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3230563"/>
            <a:ext cx="8642350" cy="3230562"/>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国势</a:t>
            </a:r>
            <a:r>
              <a:rPr lang="zh-CN" altLang="en-US" dirty="0">
                <a:effectLst>
                  <a:outerShdw blurRad="38100" dist="38100" dir="2700000" algn="tl">
                    <a:srgbClr val="C0C0C0"/>
                  </a:outerShdw>
                </a:effectLst>
                <a:latin typeface="楷体_GB2312" pitchFamily="49" charset="-122"/>
                <a:ea typeface="楷体_GB2312" pitchFamily="49" charset="-122"/>
              </a:rPr>
              <a:t>学派</a:t>
            </a:r>
            <a:endParaRPr lang="zh-CN" altLang="zh-CN" dirty="0">
              <a:effectLst>
                <a:outerShdw blurRad="38100" dist="38100" dir="2700000" algn="tl">
                  <a:srgbClr val="C0C0C0"/>
                </a:outerShdw>
              </a:effectLst>
              <a:latin typeface="楷体_GB2312" pitchFamily="49" charset="-122"/>
              <a:ea typeface="楷体_GB2312" pitchFamily="49" charset="-122"/>
            </a:endParaRPr>
          </a:p>
          <a:p>
            <a:pPr>
              <a:defRPr/>
            </a:pP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en-US" sz="2000" dirty="0">
                <a:latin typeface="楷体_GB2312" pitchFamily="49" charset="-122"/>
                <a:ea typeface="楷体_GB2312" pitchFamily="49" charset="-122"/>
              </a:rPr>
              <a:t>国势学派又称作记述学派，产生于</a:t>
            </a:r>
            <a:r>
              <a:rPr lang="en-US" altLang="zh-CN" sz="2000" dirty="0">
                <a:latin typeface="楷体_GB2312" pitchFamily="49" charset="-122"/>
                <a:ea typeface="楷体_GB2312" pitchFamily="49" charset="-122"/>
              </a:rPr>
              <a:t>17</a:t>
            </a:r>
            <a:r>
              <a:rPr lang="zh-CN" altLang="en-US" sz="2000" dirty="0">
                <a:latin typeface="楷体_GB2312" pitchFamily="49" charset="-122"/>
                <a:ea typeface="楷体_GB2312" pitchFamily="49" charset="-122"/>
              </a:rPr>
              <a:t>世纪的德国，代表人物是海尔曼</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康令（</a:t>
            </a:r>
            <a:r>
              <a:rPr lang="en-US" altLang="zh-CN" sz="2000" dirty="0">
                <a:latin typeface="楷体_GB2312" pitchFamily="49" charset="-122"/>
                <a:ea typeface="楷体_GB2312" pitchFamily="49" charset="-122"/>
              </a:rPr>
              <a:t>H. </a:t>
            </a:r>
            <a:r>
              <a:rPr lang="en-US" altLang="zh-CN" sz="2000" dirty="0" err="1">
                <a:latin typeface="楷体_GB2312" pitchFamily="49" charset="-122"/>
                <a:ea typeface="楷体_GB2312" pitchFamily="49" charset="-122"/>
              </a:rPr>
              <a:t>Conring</a:t>
            </a:r>
            <a:r>
              <a:rPr lang="zh-CN" altLang="en-US" sz="2000" dirty="0">
                <a:latin typeface="楷体_GB2312" pitchFamily="49" charset="-122"/>
                <a:ea typeface="楷体_GB2312" pitchFamily="49" charset="-122"/>
              </a:rPr>
              <a:t>），阿亨瓦尔（</a:t>
            </a:r>
            <a:r>
              <a:rPr lang="en-US" altLang="zh-CN" sz="2000" dirty="0">
                <a:latin typeface="楷体_GB2312" pitchFamily="49" charset="-122"/>
                <a:ea typeface="楷体_GB2312" pitchFamily="49" charset="-122"/>
              </a:rPr>
              <a:t>G. </a:t>
            </a:r>
            <a:r>
              <a:rPr lang="en-US" altLang="zh-CN" sz="2000" dirty="0" err="1">
                <a:latin typeface="楷体_GB2312" pitchFamily="49" charset="-122"/>
                <a:ea typeface="楷体_GB2312" pitchFamily="49" charset="-122"/>
              </a:rPr>
              <a:t>Achenwall</a:t>
            </a:r>
            <a:r>
              <a:rPr lang="zh-CN" altLang="en-US" sz="2000" dirty="0">
                <a:latin typeface="楷体_GB2312" pitchFamily="49" charset="-122"/>
                <a:ea typeface="楷体_GB2312" pitchFamily="49" charset="-122"/>
              </a:rPr>
              <a:t>）等。他们在大学中开设了一门课程“国势学”，该学派因此而得名。国势学派主要是通过搜集大量的资料，分门别类记述有关国情国力的重要事项。国势学派重视事件的记述，而不重视数量的分析，所以从研究方法上不符合统计学的要求。但从其研究对象上看与政治算术学派是相同的，都是对国家主要事项的研究，而且“统计学”这个名称是这个学派起的，虽然此学派由统计学之名无统计学之实，但国势学派对统计学的创立和发展也做了不少的贡献。</a:t>
            </a:r>
            <a:r>
              <a:rPr lang="zh-CN" altLang="en-US" dirty="0">
                <a:latin typeface="Times New Roman"/>
                <a:ea typeface="楷体_GB2312" pitchFamily="49" charset="-122"/>
              </a:rPr>
              <a:t> </a:t>
            </a:r>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CA135367-52A0-43F4-AE06-1894F0FE67FE}" type="slidenum">
              <a:rPr lang="en-US" altLang="zh-CN" sz="800">
                <a:solidFill>
                  <a:schemeClr val="bg1"/>
                </a:solidFill>
              </a:rPr>
              <a:pPr algn="r"/>
              <a:t>13</a:t>
            </a:fld>
            <a:r>
              <a:rPr lang="en-US" altLang="zh-CN" sz="800">
                <a:solidFill>
                  <a:schemeClr val="bg1"/>
                </a:solidFill>
              </a:rPr>
              <a:t> ]</a:t>
            </a:r>
          </a:p>
        </p:txBody>
      </p:sp>
      <p:sp>
        <p:nvSpPr>
          <p:cNvPr id="1433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434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107791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1.2.1 </a:t>
            </a:r>
            <a:r>
              <a:rPr lang="zh-CN" altLang="zh-CN" dirty="0"/>
              <a:t>古典统计学</a:t>
            </a:r>
            <a:r>
              <a:rPr lang="zh-CN" altLang="en-US" b="1" dirty="0">
                <a:latin typeface="楷体_GB2312" pitchFamily="49" charset="-122"/>
                <a:ea typeface="楷体_GB2312" pitchFamily="49" charset="-122"/>
              </a:rPr>
              <a:t>：</a:t>
            </a:r>
            <a:r>
              <a:rPr lang="en-US" altLang="zh-CN" sz="2000" b="1" dirty="0">
                <a:effectLst>
                  <a:outerShdw blurRad="38100" dist="38100" dir="2700000" algn="tl">
                    <a:srgbClr val="C0C0C0"/>
                  </a:outerShdw>
                </a:effectLst>
                <a:latin typeface="楷体_GB2312" pitchFamily="49" charset="-122"/>
                <a:ea typeface="楷体_GB2312" pitchFamily="49" charset="-122"/>
              </a:rPr>
              <a:t>17</a:t>
            </a:r>
            <a:r>
              <a:rPr lang="zh-CN" altLang="en-US" sz="2000" b="1" dirty="0">
                <a:effectLst>
                  <a:outerShdw blurRad="38100" dist="38100" dir="2700000" algn="tl">
                    <a:srgbClr val="C0C0C0"/>
                  </a:outerShdw>
                </a:effectLst>
                <a:latin typeface="楷体_GB2312" pitchFamily="49" charset="-122"/>
                <a:ea typeface="楷体_GB2312" pitchFamily="49" charset="-122"/>
              </a:rPr>
              <a:t>世纪中叶至</a:t>
            </a:r>
            <a:r>
              <a:rPr lang="en-US" altLang="zh-CN" sz="2000" b="1" dirty="0">
                <a:effectLst>
                  <a:outerShdw blurRad="38100" dist="38100" dir="2700000" algn="tl">
                    <a:srgbClr val="C0C0C0"/>
                  </a:outerShdw>
                </a:effectLst>
                <a:latin typeface="楷体_GB2312" pitchFamily="49" charset="-122"/>
                <a:ea typeface="楷体_GB2312" pitchFamily="49" charset="-122"/>
              </a:rPr>
              <a:t>18</a:t>
            </a:r>
            <a:r>
              <a:rPr lang="zh-CN" altLang="en-US" sz="2000" b="1" dirty="0">
                <a:effectLst>
                  <a:outerShdw blurRad="38100" dist="38100" dir="2700000" algn="tl">
                    <a:srgbClr val="C0C0C0"/>
                  </a:outerShdw>
                </a:effectLst>
                <a:latin typeface="楷体_GB2312" pitchFamily="49" charset="-122"/>
                <a:ea typeface="楷体_GB2312" pitchFamily="49" charset="-122"/>
              </a:rPr>
              <a:t>世纪中叶是古典统计学时期，在这一时期，统计学理论初步形成了一定的学术派别，主要有政治算术学派和国势学派。</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4342" name="Text Box 15"/>
          <p:cNvSpPr txBox="1">
            <a:spLocks noChangeArrowheads="1"/>
          </p:cNvSpPr>
          <p:nvPr/>
        </p:nvSpPr>
        <p:spPr bwMode="auto">
          <a:xfrm>
            <a:off x="323850" y="3230563"/>
            <a:ext cx="8642350" cy="3046412"/>
          </a:xfrm>
          <a:prstGeom prst="rect">
            <a:avLst/>
          </a:prstGeom>
          <a:noFill/>
          <a:ln w="9525" algn="ctr">
            <a:noFill/>
            <a:miter lim="800000"/>
            <a:headEnd/>
            <a:tailEnd/>
          </a:ln>
        </p:spPr>
        <p:txBody>
          <a:bodyPr>
            <a:spAutoFit/>
          </a:bodyPr>
          <a:lstStyle/>
          <a:p>
            <a:r>
              <a:rPr lang="zh-CN" altLang="en-US">
                <a:latin typeface="楷体_GB2312" pitchFamily="49" charset="-122"/>
                <a:ea typeface="楷体_GB2312" pitchFamily="49" charset="-122"/>
              </a:rPr>
              <a:t>    政治算术学派和国势学派共存了近</a:t>
            </a:r>
            <a:r>
              <a:rPr lang="en-US" altLang="zh-CN">
                <a:latin typeface="楷体_GB2312" pitchFamily="49" charset="-122"/>
                <a:ea typeface="楷体_GB2312" pitchFamily="49" charset="-122"/>
              </a:rPr>
              <a:t>200</a:t>
            </a:r>
            <a:r>
              <a:rPr lang="zh-CN" altLang="en-US">
                <a:latin typeface="楷体_GB2312" pitchFamily="49" charset="-122"/>
                <a:ea typeface="楷体_GB2312" pitchFamily="49" charset="-122"/>
              </a:rPr>
              <a:t>年，两派互相争论也互相影响，但总的来说，政治算术学派的著作有统计学之实，而无统计学之名，国势学派的著作有统计学之名，而无统计学之实，并且政治算术学派的影响要大的多。</a:t>
            </a:r>
            <a:r>
              <a:rPr lang="en-US" altLang="zh-CN">
                <a:latin typeface="楷体_GB2312" pitchFamily="49" charset="-122"/>
                <a:ea typeface="楷体_GB2312" pitchFamily="49" charset="-122"/>
              </a:rPr>
              <a:t>1850</a:t>
            </a:r>
            <a:r>
              <a:rPr lang="zh-CN" altLang="en-US">
                <a:latin typeface="楷体_GB2312" pitchFamily="49" charset="-122"/>
                <a:ea typeface="楷体_GB2312" pitchFamily="49" charset="-122"/>
              </a:rPr>
              <a:t>年，德国统计学家克尼斯发表了他的论文</a:t>
            </a:r>
            <a:r>
              <a:rPr lang="en-US" altLang="zh-CN">
                <a:latin typeface="楷体_GB2312" pitchFamily="49" charset="-122"/>
                <a:ea typeface="楷体_GB2312" pitchFamily="49" charset="-122"/>
              </a:rPr>
              <a:t>《</a:t>
            </a:r>
            <a:r>
              <a:rPr lang="zh-CN" altLang="en-US">
                <a:latin typeface="楷体_GB2312" pitchFamily="49" charset="-122"/>
                <a:ea typeface="楷体_GB2312" pitchFamily="49" charset="-122"/>
              </a:rPr>
              <a:t>独立科学的统计学</a:t>
            </a:r>
            <a:r>
              <a:rPr lang="en-US" altLang="zh-CN">
                <a:latin typeface="楷体_GB2312" pitchFamily="49" charset="-122"/>
                <a:ea typeface="楷体_GB2312" pitchFamily="49" charset="-122"/>
              </a:rPr>
              <a:t>》</a:t>
            </a:r>
            <a:r>
              <a:rPr lang="zh-CN" altLang="en-US">
                <a:latin typeface="楷体_GB2312" pitchFamily="49" charset="-122"/>
                <a:ea typeface="楷体_GB2312" pitchFamily="49" charset="-122"/>
              </a:rPr>
              <a:t>，提出把“统计学”作为政治算术学派的名称，把“国家论”作为国势学派的名称，为大多数统计学家所接受，从而平息了两派的学术争论。</a:t>
            </a:r>
            <a:r>
              <a:rPr lang="zh-CN" altLang="en-US">
                <a:ea typeface="楷体_GB2312" pitchFamily="49" charset="-122"/>
              </a:rPr>
              <a:t> </a:t>
            </a:r>
            <a:endParaRPr lang="zh-CN" altLang="en-US">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3F49FFB3-A866-4D72-9340-6DF5DFB10BCF}" type="slidenum">
              <a:rPr lang="en-US" altLang="zh-CN" sz="800">
                <a:solidFill>
                  <a:schemeClr val="bg1"/>
                </a:solidFill>
              </a:rPr>
              <a:pPr algn="r"/>
              <a:t>14</a:t>
            </a:fld>
            <a:r>
              <a:rPr lang="en-US" altLang="zh-CN" sz="800">
                <a:solidFill>
                  <a:schemeClr val="bg1"/>
                </a:solidFill>
              </a:rPr>
              <a:t> ]</a:t>
            </a:r>
          </a:p>
        </p:txBody>
      </p:sp>
      <p:sp>
        <p:nvSpPr>
          <p:cNvPr id="1536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536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107791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1.2.2 </a:t>
            </a:r>
            <a:r>
              <a:rPr lang="zh-CN" altLang="zh-CN" dirty="0"/>
              <a:t>近代统计学</a:t>
            </a:r>
            <a:r>
              <a:rPr lang="zh-CN" altLang="en-US" b="1" dirty="0">
                <a:latin typeface="楷体_GB2312" pitchFamily="49" charset="-122"/>
                <a:ea typeface="楷体_GB2312" pitchFamily="49" charset="-122"/>
              </a:rPr>
              <a:t>：</a:t>
            </a:r>
            <a:r>
              <a:rPr lang="en-US" altLang="zh-CN" sz="2000" b="1" dirty="0">
                <a:effectLst>
                  <a:outerShdw blurRad="38100" dist="38100" dir="2700000" algn="tl">
                    <a:srgbClr val="C0C0C0"/>
                  </a:outerShdw>
                </a:effectLst>
                <a:latin typeface="楷体_GB2312" pitchFamily="49" charset="-122"/>
                <a:ea typeface="楷体_GB2312" pitchFamily="49" charset="-122"/>
              </a:rPr>
              <a:t>18</a:t>
            </a:r>
            <a:r>
              <a:rPr lang="zh-CN" altLang="en-US" sz="2000" b="1" dirty="0">
                <a:effectLst>
                  <a:outerShdw blurRad="38100" dist="38100" dir="2700000" algn="tl">
                    <a:srgbClr val="C0C0C0"/>
                  </a:outerShdw>
                </a:effectLst>
                <a:latin typeface="楷体_GB2312" pitchFamily="49" charset="-122"/>
                <a:ea typeface="楷体_GB2312" pitchFamily="49" charset="-122"/>
              </a:rPr>
              <a:t>世纪末至</a:t>
            </a:r>
            <a:r>
              <a:rPr lang="en-US" altLang="zh-CN" sz="2000" b="1" dirty="0">
                <a:effectLst>
                  <a:outerShdw blurRad="38100" dist="38100" dir="2700000" algn="tl">
                    <a:srgbClr val="C0C0C0"/>
                  </a:outerShdw>
                </a:effectLst>
                <a:latin typeface="楷体_GB2312" pitchFamily="49" charset="-122"/>
                <a:ea typeface="楷体_GB2312" pitchFamily="49" charset="-122"/>
              </a:rPr>
              <a:t>19</a:t>
            </a:r>
            <a:r>
              <a:rPr lang="zh-CN" altLang="en-US" sz="2000" b="1" dirty="0">
                <a:effectLst>
                  <a:outerShdw blurRad="38100" dist="38100" dir="2700000" algn="tl">
                    <a:srgbClr val="C0C0C0"/>
                  </a:outerShdw>
                </a:effectLst>
                <a:latin typeface="楷体_GB2312" pitchFamily="49" charset="-122"/>
                <a:ea typeface="楷体_GB2312" pitchFamily="49" charset="-122"/>
              </a:rPr>
              <a:t>世纪末是近代统计学时期，在这个时期，各种学派的学术观点已经形成，并且形成了两个主要学派，即数理统计学派和社会统计学派。</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3230563"/>
            <a:ext cx="8642350" cy="2768600"/>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zh-CN" dirty="0" smtClean="0">
                <a:effectLst>
                  <a:outerShdw blurRad="38100" dist="38100" dir="2700000" algn="tl">
                    <a:srgbClr val="C0C0C0"/>
                  </a:outerShdw>
                </a:effectLst>
                <a:latin typeface="楷体_GB2312" pitchFamily="49" charset="-122"/>
                <a:ea typeface="楷体_GB2312" pitchFamily="49" charset="-122"/>
              </a:rPr>
              <a:t>政治</a:t>
            </a:r>
            <a:r>
              <a:rPr lang="zh-CN" altLang="zh-CN" dirty="0">
                <a:effectLst>
                  <a:outerShdw blurRad="38100" dist="38100" dir="2700000" algn="tl">
                    <a:srgbClr val="C0C0C0"/>
                  </a:outerShdw>
                </a:effectLst>
                <a:latin typeface="楷体_GB2312" pitchFamily="49" charset="-122"/>
                <a:ea typeface="楷体_GB2312" pitchFamily="49" charset="-122"/>
              </a:rPr>
              <a:t>算术学派</a:t>
            </a:r>
          </a:p>
          <a:p>
            <a:pPr>
              <a:defRPr/>
            </a:pPr>
            <a:r>
              <a:rPr lang="en-US" altLang="zh-CN" sz="2000" dirty="0">
                <a:latin typeface="楷体_GB2312" pitchFamily="49" charset="-122"/>
                <a:ea typeface="楷体_GB2312" pitchFamily="49" charset="-122"/>
              </a:rPr>
              <a:t>    19</a:t>
            </a:r>
            <a:r>
              <a:rPr lang="zh-CN" altLang="en-US" sz="2000" dirty="0">
                <a:latin typeface="楷体_GB2312" pitchFamily="49" charset="-122"/>
                <a:ea typeface="楷体_GB2312" pitchFamily="49" charset="-122"/>
              </a:rPr>
              <a:t>世纪中叶，阿道夫</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凯特勒把概率论引入统计学，开辟了统计学研究的新领域。阿道夫</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凯特勒（</a:t>
            </a:r>
            <a:r>
              <a:rPr lang="en-US" altLang="zh-CN" sz="2000" dirty="0" err="1">
                <a:latin typeface="楷体_GB2312" pitchFamily="49" charset="-122"/>
                <a:ea typeface="楷体_GB2312" pitchFamily="49" charset="-122"/>
              </a:rPr>
              <a:t>Adolphe</a:t>
            </a:r>
            <a:r>
              <a:rPr lang="en-US" altLang="zh-CN" sz="2000" dirty="0">
                <a:latin typeface="楷体_GB2312" pitchFamily="49" charset="-122"/>
                <a:ea typeface="楷体_GB2312" pitchFamily="49" charset="-122"/>
              </a:rPr>
              <a:t> </a:t>
            </a:r>
            <a:r>
              <a:rPr lang="en-US" altLang="zh-CN" sz="2000" dirty="0" err="1">
                <a:latin typeface="楷体_GB2312" pitchFamily="49" charset="-122"/>
                <a:ea typeface="楷体_GB2312" pitchFamily="49" charset="-122"/>
              </a:rPr>
              <a:t>Quetelet</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1796—1874</a:t>
            </a:r>
            <a:r>
              <a:rPr lang="zh-CN" altLang="en-US" sz="2000" dirty="0">
                <a:latin typeface="楷体_GB2312" pitchFamily="49" charset="-122"/>
                <a:ea typeface="楷体_GB2312" pitchFamily="49" charset="-122"/>
              </a:rPr>
              <a:t>）是比利时生物学家、数学家和统计学家。代表作是</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社会物理学</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和</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概率论书简</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。阿道夫</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凯特勒对统计学的最重要贡献就是把概率论引入了统计学，使统计学方法更加科学和准确。阿道夫</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凯特勒还倡导建立国家统计机构，并担任领导人；倡议并积极推动召开国际统计会议。阿道夫</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凯特勒对统计学的发展做出了巨大的贡献，被人们称为“近代统计学之父”。</a:t>
            </a:r>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2A983C4-029E-48DF-B8A9-7443B7706B83}" type="slidenum">
              <a:rPr lang="en-US" altLang="zh-CN" sz="800">
                <a:solidFill>
                  <a:schemeClr val="bg1"/>
                </a:solidFill>
              </a:rPr>
              <a:pPr algn="r"/>
              <a:t>15</a:t>
            </a:fld>
            <a:r>
              <a:rPr lang="en-US" altLang="zh-CN" sz="800">
                <a:solidFill>
                  <a:schemeClr val="bg1"/>
                </a:solidFill>
              </a:rPr>
              <a:t> ]</a:t>
            </a:r>
          </a:p>
        </p:txBody>
      </p:sp>
      <p:sp>
        <p:nvSpPr>
          <p:cNvPr id="16387"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6388"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107791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1.2.2 </a:t>
            </a:r>
            <a:r>
              <a:rPr lang="zh-CN" altLang="zh-CN" dirty="0"/>
              <a:t>近代统计学</a:t>
            </a:r>
            <a:r>
              <a:rPr lang="zh-CN" altLang="en-US" b="1" dirty="0">
                <a:latin typeface="楷体_GB2312" pitchFamily="49" charset="-122"/>
                <a:ea typeface="楷体_GB2312" pitchFamily="49" charset="-122"/>
              </a:rPr>
              <a:t>：</a:t>
            </a:r>
            <a:r>
              <a:rPr lang="en-US" altLang="zh-CN" sz="2000" b="1" dirty="0">
                <a:effectLst>
                  <a:outerShdw blurRad="38100" dist="38100" dir="2700000" algn="tl">
                    <a:srgbClr val="C0C0C0"/>
                  </a:outerShdw>
                </a:effectLst>
                <a:latin typeface="楷体_GB2312" pitchFamily="49" charset="-122"/>
                <a:ea typeface="楷体_GB2312" pitchFamily="49" charset="-122"/>
              </a:rPr>
              <a:t>18</a:t>
            </a:r>
            <a:r>
              <a:rPr lang="zh-CN" altLang="en-US" sz="2000" b="1" dirty="0">
                <a:effectLst>
                  <a:outerShdw blurRad="38100" dist="38100" dir="2700000" algn="tl">
                    <a:srgbClr val="C0C0C0"/>
                  </a:outerShdw>
                </a:effectLst>
                <a:latin typeface="楷体_GB2312" pitchFamily="49" charset="-122"/>
                <a:ea typeface="楷体_GB2312" pitchFamily="49" charset="-122"/>
              </a:rPr>
              <a:t>世纪末至</a:t>
            </a:r>
            <a:r>
              <a:rPr lang="en-US" altLang="zh-CN" sz="2000" b="1" dirty="0">
                <a:effectLst>
                  <a:outerShdw blurRad="38100" dist="38100" dir="2700000" algn="tl">
                    <a:srgbClr val="C0C0C0"/>
                  </a:outerShdw>
                </a:effectLst>
                <a:latin typeface="楷体_GB2312" pitchFamily="49" charset="-122"/>
                <a:ea typeface="楷体_GB2312" pitchFamily="49" charset="-122"/>
              </a:rPr>
              <a:t>19</a:t>
            </a:r>
            <a:r>
              <a:rPr lang="zh-CN" altLang="en-US" sz="2000" b="1" dirty="0">
                <a:effectLst>
                  <a:outerShdw blurRad="38100" dist="38100" dir="2700000" algn="tl">
                    <a:srgbClr val="C0C0C0"/>
                  </a:outerShdw>
                </a:effectLst>
                <a:latin typeface="楷体_GB2312" pitchFamily="49" charset="-122"/>
                <a:ea typeface="楷体_GB2312" pitchFamily="49" charset="-122"/>
              </a:rPr>
              <a:t>世纪末是近代统计学时期，在这个时期，各种学派的学术观点已经形成，并且形成了两个主要学派，即数理统计学派和社会统计学派。</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3230563"/>
            <a:ext cx="8642350" cy="3076575"/>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社会</a:t>
            </a:r>
            <a:r>
              <a:rPr lang="zh-CN" altLang="en-US" dirty="0">
                <a:effectLst>
                  <a:outerShdw blurRad="38100" dist="38100" dir="2700000" algn="tl">
                    <a:srgbClr val="C0C0C0"/>
                  </a:outerShdw>
                </a:effectLst>
                <a:latin typeface="楷体_GB2312" pitchFamily="49" charset="-122"/>
                <a:ea typeface="楷体_GB2312" pitchFamily="49" charset="-122"/>
              </a:rPr>
              <a:t>统计学派</a:t>
            </a:r>
            <a:endParaRPr lang="zh-CN" altLang="zh-CN" dirty="0">
              <a:effectLst>
                <a:outerShdw blurRad="38100" dist="38100" dir="2700000" algn="tl">
                  <a:srgbClr val="C0C0C0"/>
                </a:outerShdw>
              </a:effectLst>
              <a:latin typeface="楷体_GB2312" pitchFamily="49" charset="-122"/>
              <a:ea typeface="楷体_GB2312" pitchFamily="49" charset="-122"/>
            </a:endParaRPr>
          </a:p>
          <a:p>
            <a:pPr>
              <a:defRPr/>
            </a:pPr>
            <a:r>
              <a:rPr lang="en-US" altLang="zh-CN" sz="2000" dirty="0">
                <a:latin typeface="楷体_GB2312" pitchFamily="49" charset="-122"/>
                <a:ea typeface="楷体_GB2312" pitchFamily="49" charset="-122"/>
              </a:rPr>
              <a:t>    19</a:t>
            </a:r>
            <a:r>
              <a:rPr lang="zh-CN" altLang="en-US" sz="2000" dirty="0">
                <a:latin typeface="楷体_GB2312" pitchFamily="49" charset="-122"/>
                <a:ea typeface="楷体_GB2312" pitchFamily="49" charset="-122"/>
              </a:rPr>
              <a:t>世纪后半叶，德国统计学界在政治算术学派的基础上，使统计学有了进一步的发展，形成了社会统计学派。社会统计学派的主要代表人物有乔治</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冯</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梅尔（</a:t>
            </a:r>
            <a:r>
              <a:rPr lang="en-US" altLang="zh-CN" sz="2000" dirty="0">
                <a:latin typeface="楷体_GB2312" pitchFamily="49" charset="-122"/>
                <a:ea typeface="楷体_GB2312" pitchFamily="49" charset="-122"/>
              </a:rPr>
              <a:t>G</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V</a:t>
            </a:r>
            <a:r>
              <a:rPr lang="zh-CN" altLang="en-US" sz="2000" dirty="0">
                <a:latin typeface="楷体_GB2312" pitchFamily="49" charset="-122"/>
                <a:ea typeface="楷体_GB2312" pitchFamily="49" charset="-122"/>
              </a:rPr>
              <a:t>．</a:t>
            </a:r>
            <a:r>
              <a:rPr lang="en-US" altLang="zh-CN" sz="2000" dirty="0" err="1">
                <a:latin typeface="楷体_GB2312" pitchFamily="49" charset="-122"/>
                <a:ea typeface="楷体_GB2312" pitchFamily="49" charset="-122"/>
              </a:rPr>
              <a:t>Mayr</a:t>
            </a:r>
            <a:r>
              <a:rPr lang="zh-CN" altLang="en-US" sz="2000" dirty="0">
                <a:latin typeface="楷体_GB2312" pitchFamily="49" charset="-122"/>
                <a:ea typeface="楷体_GB2312" pitchFamily="49" charset="-122"/>
              </a:rPr>
              <a:t>）和厄恩斯特</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恩格尔（</a:t>
            </a:r>
            <a:r>
              <a:rPr lang="en-US" altLang="zh-CN" sz="2000" dirty="0">
                <a:latin typeface="楷体_GB2312" pitchFamily="49" charset="-122"/>
                <a:ea typeface="楷体_GB2312" pitchFamily="49" charset="-122"/>
              </a:rPr>
              <a:t>C</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I</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E</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Engel</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1821—1896</a:t>
            </a:r>
            <a:r>
              <a:rPr lang="zh-CN" altLang="en-US" sz="2000" dirty="0">
                <a:latin typeface="楷体_GB2312" pitchFamily="49" charset="-122"/>
                <a:ea typeface="楷体_GB2312" pitchFamily="49" charset="-122"/>
              </a:rPr>
              <a:t>年）等。德国统计学家恩格尔在</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比利时工人家庭的生活费</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1895</a:t>
            </a:r>
            <a:r>
              <a:rPr lang="zh-CN" altLang="en-US" sz="2000" dirty="0">
                <a:latin typeface="楷体_GB2312" pitchFamily="49" charset="-122"/>
                <a:ea typeface="楷体_GB2312" pitchFamily="49" charset="-122"/>
              </a:rPr>
              <a:t>年）一文中，提出了著名的“恩格尔法则”，即：家庭收入越多，食品开支费用在家庭收人中所占的比例就越少；家庭收入越少，食品开支在家庭收人中所占的比例就越大。在此基础上计算的恩格尔系数，一直作为衡量各国生活水平的标准沿用至今。”</a:t>
            </a:r>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D5E0D131-BF28-42B9-AF1F-08C794CE48B0}" type="slidenum">
              <a:rPr lang="en-US" altLang="zh-CN" sz="800">
                <a:solidFill>
                  <a:schemeClr val="bg1"/>
                </a:solidFill>
              </a:rPr>
              <a:pPr algn="r"/>
              <a:t>16</a:t>
            </a:fld>
            <a:r>
              <a:rPr lang="en-US" altLang="zh-CN" sz="800">
                <a:solidFill>
                  <a:schemeClr val="bg1"/>
                </a:solidFill>
              </a:rPr>
              <a:t> ]</a:t>
            </a:r>
          </a:p>
        </p:txBody>
      </p:sp>
      <p:sp>
        <p:nvSpPr>
          <p:cNvPr id="17411"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7412"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107791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1.2.2 </a:t>
            </a:r>
            <a:r>
              <a:rPr lang="zh-CN" altLang="zh-CN" dirty="0"/>
              <a:t>近代统计学</a:t>
            </a:r>
            <a:r>
              <a:rPr lang="zh-CN" altLang="en-US" b="1" dirty="0">
                <a:latin typeface="楷体_GB2312" pitchFamily="49" charset="-122"/>
                <a:ea typeface="楷体_GB2312" pitchFamily="49" charset="-122"/>
              </a:rPr>
              <a:t>：</a:t>
            </a:r>
            <a:r>
              <a:rPr lang="en-US" altLang="zh-CN" sz="2000" b="1" dirty="0">
                <a:effectLst>
                  <a:outerShdw blurRad="38100" dist="38100" dir="2700000" algn="tl">
                    <a:srgbClr val="C0C0C0"/>
                  </a:outerShdw>
                </a:effectLst>
                <a:latin typeface="楷体_GB2312" pitchFamily="49" charset="-122"/>
                <a:ea typeface="楷体_GB2312" pitchFamily="49" charset="-122"/>
              </a:rPr>
              <a:t>18</a:t>
            </a:r>
            <a:r>
              <a:rPr lang="zh-CN" altLang="en-US" sz="2000" b="1" dirty="0">
                <a:effectLst>
                  <a:outerShdw blurRad="38100" dist="38100" dir="2700000" algn="tl">
                    <a:srgbClr val="C0C0C0"/>
                  </a:outerShdw>
                </a:effectLst>
                <a:latin typeface="楷体_GB2312" pitchFamily="49" charset="-122"/>
                <a:ea typeface="楷体_GB2312" pitchFamily="49" charset="-122"/>
              </a:rPr>
              <a:t>世纪末至</a:t>
            </a:r>
            <a:r>
              <a:rPr lang="en-US" altLang="zh-CN" sz="2000" b="1" dirty="0">
                <a:effectLst>
                  <a:outerShdw blurRad="38100" dist="38100" dir="2700000" algn="tl">
                    <a:srgbClr val="C0C0C0"/>
                  </a:outerShdw>
                </a:effectLst>
                <a:latin typeface="楷体_GB2312" pitchFamily="49" charset="-122"/>
                <a:ea typeface="楷体_GB2312" pitchFamily="49" charset="-122"/>
              </a:rPr>
              <a:t>19</a:t>
            </a:r>
            <a:r>
              <a:rPr lang="zh-CN" altLang="en-US" sz="2000" b="1" dirty="0">
                <a:effectLst>
                  <a:outerShdw blurRad="38100" dist="38100" dir="2700000" algn="tl">
                    <a:srgbClr val="C0C0C0"/>
                  </a:outerShdw>
                </a:effectLst>
                <a:latin typeface="楷体_GB2312" pitchFamily="49" charset="-122"/>
                <a:ea typeface="楷体_GB2312" pitchFamily="49" charset="-122"/>
              </a:rPr>
              <a:t>世纪末是近代统计学时期，在这个时期，各种学派的学术观点已经形成，并且形成了两个主要学派，即数理统计学派和社会统计学派。</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7414" name="Text Box 15"/>
          <p:cNvSpPr txBox="1">
            <a:spLocks noChangeArrowheads="1"/>
          </p:cNvSpPr>
          <p:nvPr/>
        </p:nvSpPr>
        <p:spPr bwMode="auto">
          <a:xfrm>
            <a:off x="323850" y="3644900"/>
            <a:ext cx="8642350" cy="1200150"/>
          </a:xfrm>
          <a:prstGeom prst="rect">
            <a:avLst/>
          </a:prstGeom>
          <a:noFill/>
          <a:ln w="9525" algn="ctr">
            <a:noFill/>
            <a:miter lim="800000"/>
            <a:headEnd/>
            <a:tailEnd/>
          </a:ln>
        </p:spPr>
        <p:txBody>
          <a:bodyPr>
            <a:spAutoFit/>
          </a:bodyPr>
          <a:lstStyle/>
          <a:p>
            <a:r>
              <a:rPr lang="en-US" altLang="zh-CN"/>
              <a:t>        </a:t>
            </a:r>
            <a:r>
              <a:rPr lang="zh-CN" altLang="zh-CN"/>
              <a:t>数理统计学派和社会统计学派已经共存了</a:t>
            </a:r>
            <a:r>
              <a:rPr lang="en-US" altLang="zh-CN"/>
              <a:t>100</a:t>
            </a:r>
            <a:r>
              <a:rPr lang="zh-CN" altLang="zh-CN"/>
              <a:t>多年。总的来说，从</a:t>
            </a:r>
            <a:r>
              <a:rPr lang="en-US" altLang="zh-CN"/>
              <a:t>19</a:t>
            </a:r>
            <a:r>
              <a:rPr lang="zh-CN" altLang="zh-CN"/>
              <a:t>世纪中叶到</a:t>
            </a:r>
            <a:r>
              <a:rPr lang="en-US" altLang="zh-CN"/>
              <a:t>20</a:t>
            </a:r>
            <a:r>
              <a:rPr lang="zh-CN" altLang="zh-CN"/>
              <a:t>世纪初，数理统计学尚未充分发展时，社会统计学占有优势。</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CB0A1BAD-C4E2-4F6C-A552-99B64080DE01}" type="slidenum">
              <a:rPr lang="en-US" altLang="zh-CN" sz="800">
                <a:solidFill>
                  <a:schemeClr val="bg1"/>
                </a:solidFill>
              </a:rPr>
              <a:pPr algn="r"/>
              <a:t>17</a:t>
            </a:fld>
            <a:r>
              <a:rPr lang="en-US" altLang="zh-CN" sz="800">
                <a:solidFill>
                  <a:schemeClr val="bg1"/>
                </a:solidFill>
              </a:rPr>
              <a:t> ]</a:t>
            </a:r>
          </a:p>
        </p:txBody>
      </p:sp>
      <p:sp>
        <p:nvSpPr>
          <p:cNvPr id="1843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1.2 </a:t>
            </a:r>
            <a:r>
              <a:rPr lang="zh-CN" altLang="en-US">
                <a:ea typeface="楷体_GB2312" pitchFamily="49" charset="-122"/>
              </a:rPr>
              <a:t>统计学的产生与发展</a:t>
            </a:r>
            <a:endParaRPr lang="zh-CN" altLang="en-US">
              <a:latin typeface="楷体_GB2312" pitchFamily="49" charset="-122"/>
              <a:ea typeface="楷体_GB2312" pitchFamily="49" charset="-122"/>
            </a:endParaRPr>
          </a:p>
        </p:txBody>
      </p:sp>
      <p:sp>
        <p:nvSpPr>
          <p:cNvPr id="1843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2 Emergence and </a:t>
            </a:r>
            <a:r>
              <a:rPr lang="en-US" altLang="zh-CN" b="1" i="1" dirty="0" smtClean="0">
                <a:solidFill>
                  <a:srgbClr val="008000"/>
                </a:solidFill>
                <a:latin typeface="楷体_GB2312" pitchFamily="49" charset="-122"/>
                <a:ea typeface="楷体_GB2312" pitchFamily="49" charset="-122"/>
              </a:rPr>
              <a:t>Development </a:t>
            </a:r>
            <a:r>
              <a:rPr lang="en-US" altLang="zh-CN" b="1" i="1" dirty="0">
                <a:solidFill>
                  <a:srgbClr val="008000"/>
                </a:solidFill>
                <a:latin typeface="楷体_GB2312" pitchFamily="49" charset="-122"/>
                <a:ea typeface="楷体_GB2312" pitchFamily="49" charset="-122"/>
              </a:rPr>
              <a:t>of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1.2.3 </a:t>
            </a:r>
            <a:r>
              <a:rPr lang="zh-CN" altLang="zh-CN" dirty="0"/>
              <a:t>现代统计学</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2565400"/>
            <a:ext cx="8642350" cy="2862263"/>
          </a:xfrm>
          <a:prstGeom prst="rect">
            <a:avLst/>
          </a:prstGeom>
          <a:noFill/>
          <a:ln w="9525" algn="ctr">
            <a:noFill/>
            <a:miter lim="800000"/>
            <a:headEnd/>
            <a:tailEnd/>
          </a:ln>
          <a:effectLst/>
        </p:spPr>
        <p:txBody>
          <a:bodyPr>
            <a:spAutoFit/>
          </a:bodyPr>
          <a:lstStyle/>
          <a:p>
            <a:pPr>
              <a:defRPr/>
            </a:pPr>
            <a:r>
              <a:rPr lang="en-US" altLang="zh-CN" sz="2000" dirty="0">
                <a:ea typeface="楷体_GB2312"/>
              </a:rPr>
              <a:t>        20</a:t>
            </a:r>
            <a:r>
              <a:rPr lang="zh-CN" altLang="zh-CN" sz="2000" dirty="0">
                <a:ea typeface="楷体_GB2312"/>
              </a:rPr>
              <a:t>世纪至今为现代统计学时期，这一时期的主要特征是数理统计学飞速发展，社会统计学则进展不大，描述统计学已转向推断统计学。</a:t>
            </a:r>
            <a:r>
              <a:rPr lang="en-US" altLang="zh-CN" sz="2000" dirty="0">
                <a:ea typeface="楷体_GB2312"/>
              </a:rPr>
              <a:t>1900</a:t>
            </a:r>
            <a:r>
              <a:rPr lang="zh-CN" altLang="zh-CN" sz="2000" dirty="0">
                <a:ea typeface="楷体_GB2312"/>
              </a:rPr>
              <a:t>年，英国统计学者卡尔</a:t>
            </a:r>
            <a:r>
              <a:rPr lang="en-US" altLang="zh-CN" sz="2000" dirty="0">
                <a:ea typeface="楷体_GB2312"/>
              </a:rPr>
              <a:t>.</a:t>
            </a:r>
            <a:r>
              <a:rPr lang="zh-CN" altLang="zh-CN" sz="2000" dirty="0">
                <a:ea typeface="楷体_GB2312"/>
              </a:rPr>
              <a:t>皮尔逊</a:t>
            </a:r>
            <a:r>
              <a:rPr lang="en-US" altLang="zh-CN" sz="2000" dirty="0">
                <a:ea typeface="楷体_GB2312"/>
              </a:rPr>
              <a:t>(Karl Pearson, 1857-1936)</a:t>
            </a:r>
            <a:r>
              <a:rPr lang="zh-CN" altLang="zh-CN" sz="2000" dirty="0">
                <a:ea typeface="楷体_GB2312"/>
              </a:rPr>
              <a:t>发展了拟合优度检验，给出了卡方统计量及其极限分布。直至</a:t>
            </a:r>
            <a:r>
              <a:rPr lang="en-US" altLang="zh-CN" sz="2000" dirty="0">
                <a:ea typeface="楷体_GB2312"/>
              </a:rPr>
              <a:t>20</a:t>
            </a:r>
            <a:r>
              <a:rPr lang="zh-CN" altLang="zh-CN" sz="2000" dirty="0">
                <a:ea typeface="楷体_GB2312"/>
              </a:rPr>
              <a:t>世纪中叶，数理统计学即现代统计学的框架基本形成，这又称为旧数理统计学派。</a:t>
            </a:r>
            <a:r>
              <a:rPr lang="en-US" altLang="zh-CN" sz="2000" dirty="0">
                <a:ea typeface="楷体_GB2312"/>
              </a:rPr>
              <a:t>20</a:t>
            </a:r>
            <a:r>
              <a:rPr lang="zh-CN" altLang="zh-CN" sz="2000" dirty="0">
                <a:ea typeface="楷体_GB2312"/>
              </a:rPr>
              <a:t>世纪</a:t>
            </a:r>
            <a:r>
              <a:rPr lang="en-US" altLang="zh-CN" sz="2000" dirty="0">
                <a:ea typeface="楷体_GB2312"/>
              </a:rPr>
              <a:t>50</a:t>
            </a:r>
            <a:r>
              <a:rPr lang="zh-CN" altLang="zh-CN" sz="2000" dirty="0">
                <a:ea typeface="楷体_GB2312"/>
              </a:rPr>
              <a:t>年代后，随着计算机、信息论等现代科学技术的发展，数理统计的理论和应用都进入了一个全面发展的阶段，新领域层出不穷。同时，数理统计方法的应用领域不断扩展，几乎所有的科学研究都要用到数理统计学，可以说数理统计学已经发展成为一门基础性的方法论科学。</a:t>
            </a:r>
            <a:endParaRPr lang="zh-CN" altLang="en-US" sz="2000" dirty="0">
              <a:effectLst>
                <a:outerShdw blurRad="38100" dist="38100" dir="2700000" algn="tl">
                  <a:srgbClr val="C0C0C0"/>
                </a:outerShdw>
              </a:effectLst>
              <a:latin typeface="楷体_GB2312" pitchFamily="49" charset="-122"/>
              <a:ea typeface="楷体_GB231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DF4B5E1-55DF-4540-9225-48FC7622FFC0}" type="slidenum">
              <a:rPr lang="en-US" altLang="zh-CN" sz="800">
                <a:solidFill>
                  <a:schemeClr val="bg1"/>
                </a:solidFill>
              </a:rPr>
              <a:pPr algn="r"/>
              <a:t>18</a:t>
            </a:fld>
            <a:r>
              <a:rPr lang="en-US" altLang="zh-CN" sz="800">
                <a:solidFill>
                  <a:schemeClr val="bg1"/>
                </a:solidFill>
              </a:rPr>
              <a:t> ]</a:t>
            </a:r>
          </a:p>
        </p:txBody>
      </p:sp>
      <p:sp>
        <p:nvSpPr>
          <p:cNvPr id="1945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1.3 </a:t>
            </a:r>
            <a:r>
              <a:rPr lang="zh-CN" altLang="en-US" dirty="0">
                <a:ea typeface="楷体_GB2312" pitchFamily="49" charset="-122"/>
              </a:rPr>
              <a:t>统计学中常用的基本概念</a:t>
            </a:r>
            <a:endParaRPr lang="zh-CN" altLang="en-US" dirty="0">
              <a:latin typeface="楷体_GB2312" pitchFamily="49" charset="-122"/>
              <a:ea typeface="楷体_GB2312" pitchFamily="49" charset="-122"/>
            </a:endParaRPr>
          </a:p>
        </p:txBody>
      </p:sp>
      <p:sp>
        <p:nvSpPr>
          <p:cNvPr id="1946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5"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1.3.1 </a:t>
            </a:r>
            <a:r>
              <a:rPr lang="zh-CN" altLang="zh-CN" dirty="0" smtClean="0"/>
              <a:t>总体</a:t>
            </a:r>
            <a:r>
              <a:rPr lang="zh-CN" altLang="zh-CN" dirty="0"/>
              <a:t>与样本</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6" name="Text Box 15"/>
          <p:cNvSpPr txBox="1">
            <a:spLocks noChangeArrowheads="1"/>
          </p:cNvSpPr>
          <p:nvPr/>
        </p:nvSpPr>
        <p:spPr bwMode="auto">
          <a:xfrm>
            <a:off x="323410" y="2636890"/>
            <a:ext cx="8642350" cy="3385542"/>
          </a:xfrm>
          <a:prstGeom prst="rect">
            <a:avLst/>
          </a:prstGeom>
          <a:noFill/>
          <a:ln w="9525" algn="ctr">
            <a:noFill/>
            <a:miter lim="800000"/>
            <a:headEnd/>
            <a:tailEnd/>
          </a:ln>
        </p:spPr>
        <p:txBody>
          <a:bodyPr>
            <a:spAutoFit/>
          </a:bodyPr>
          <a:lstStyle/>
          <a:p>
            <a:r>
              <a:rPr lang="en-US" altLang="zh-CN" dirty="0" smtClean="0"/>
              <a:t>1.</a:t>
            </a:r>
            <a:r>
              <a:rPr lang="zh-CN" altLang="zh-CN" dirty="0" smtClean="0">
                <a:effectLst>
                  <a:outerShdw blurRad="38100" dist="38100" dir="2700000" algn="tl">
                    <a:srgbClr val="C0C0C0"/>
                  </a:outerShdw>
                </a:effectLst>
                <a:latin typeface="楷体_GB2312" pitchFamily="49" charset="-122"/>
                <a:ea typeface="楷体_GB2312" pitchFamily="49" charset="-122"/>
              </a:rPr>
              <a:t>总体</a:t>
            </a:r>
            <a:endParaRPr lang="zh-CN" altLang="zh-CN" dirty="0">
              <a:effectLst>
                <a:outerShdw blurRad="38100" dist="38100" dir="2700000" algn="tl">
                  <a:srgbClr val="C0C0C0"/>
                </a:outerShdw>
              </a:effectLst>
              <a:latin typeface="楷体_GB2312" pitchFamily="49" charset="-122"/>
              <a:ea typeface="楷体_GB2312" pitchFamily="49" charset="-122"/>
            </a:endParaRPr>
          </a:p>
          <a:p>
            <a:r>
              <a:rPr lang="en-US" altLang="zh-CN" sz="2000" dirty="0" smtClean="0">
                <a:ea typeface="楷体_GB2312"/>
              </a:rPr>
              <a:t>        </a:t>
            </a:r>
            <a:r>
              <a:rPr lang="zh-CN" altLang="zh-CN" sz="2000" dirty="0" smtClean="0">
                <a:ea typeface="楷体_GB2312"/>
              </a:rPr>
              <a:t>具有</a:t>
            </a:r>
            <a:r>
              <a:rPr lang="zh-CN" altLang="zh-CN" sz="2000" dirty="0">
                <a:ea typeface="楷体_GB2312"/>
              </a:rPr>
              <a:t>某种相同性质的许多个别单位构成的集合称作统计总体，简称总体。构成总体的个别单位叫做总体单位</a:t>
            </a:r>
            <a:r>
              <a:rPr lang="zh-CN" altLang="zh-CN" sz="2000" dirty="0" smtClean="0">
                <a:ea typeface="楷体_GB2312"/>
              </a:rPr>
              <a:t>。若干</a:t>
            </a:r>
            <a:r>
              <a:rPr lang="zh-CN" altLang="zh-CN" sz="2000" dirty="0">
                <a:ea typeface="楷体_GB2312"/>
              </a:rPr>
              <a:t>个单位所有的某种相同性质称为总体的“同质性”，这是形成统计总体的必要条件。</a:t>
            </a:r>
          </a:p>
          <a:p>
            <a:r>
              <a:rPr lang="en-US" altLang="zh-CN" sz="2000" dirty="0" smtClean="0">
                <a:ea typeface="楷体_GB2312"/>
              </a:rPr>
              <a:t>        </a:t>
            </a:r>
            <a:r>
              <a:rPr lang="zh-CN" altLang="zh-CN" sz="2000" dirty="0" smtClean="0">
                <a:ea typeface="楷体_GB2312"/>
              </a:rPr>
              <a:t>总体</a:t>
            </a:r>
            <a:r>
              <a:rPr lang="zh-CN" altLang="zh-CN" sz="2000" dirty="0">
                <a:ea typeface="楷体_GB2312"/>
              </a:rPr>
              <a:t>根据其所包括的总体单位数是否有限，分为有限总体与无限总体。一个总体中包括的总体单位数是有限的，称为有限总体</a:t>
            </a:r>
            <a:r>
              <a:rPr lang="zh-CN" altLang="zh-CN" sz="2000" dirty="0" smtClean="0">
                <a:ea typeface="楷体_GB2312"/>
              </a:rPr>
              <a:t>。若</a:t>
            </a:r>
            <a:r>
              <a:rPr lang="zh-CN" altLang="zh-CN" sz="2000" dirty="0">
                <a:ea typeface="楷体_GB2312"/>
              </a:rPr>
              <a:t>总体是由无穷多个总体单位构成</a:t>
            </a:r>
            <a:r>
              <a:rPr lang="zh-CN" altLang="zh-CN" sz="2000" dirty="0" smtClean="0">
                <a:ea typeface="楷体_GB2312"/>
              </a:rPr>
              <a:t>的。</a:t>
            </a:r>
            <a:endParaRPr lang="zh-CN" altLang="zh-CN" sz="2000" dirty="0">
              <a:ea typeface="楷体_GB2312"/>
            </a:endParaRPr>
          </a:p>
          <a:p>
            <a:r>
              <a:rPr lang="en-US" altLang="zh-CN" sz="2000" dirty="0" smtClean="0">
                <a:ea typeface="楷体_GB2312"/>
              </a:rPr>
              <a:t>        </a:t>
            </a:r>
            <a:r>
              <a:rPr lang="zh-CN" altLang="zh-CN" sz="2000" dirty="0" smtClean="0">
                <a:ea typeface="楷体_GB2312"/>
              </a:rPr>
              <a:t>总体</a:t>
            </a:r>
            <a:r>
              <a:rPr lang="zh-CN" altLang="zh-CN" sz="2000" dirty="0">
                <a:ea typeface="楷体_GB2312"/>
              </a:rPr>
              <a:t>和总体单位是相对而言的，这是因为总体单位也有自己的构成</a:t>
            </a:r>
            <a:r>
              <a:rPr lang="zh-CN" altLang="zh-CN" sz="2000" dirty="0" smtClean="0">
                <a:ea typeface="楷体_GB2312"/>
              </a:rPr>
              <a:t>。随着</a:t>
            </a:r>
            <a:r>
              <a:rPr lang="zh-CN" altLang="zh-CN" sz="2000" dirty="0">
                <a:ea typeface="楷体_GB2312"/>
              </a:rPr>
              <a:t>研究目的的不同和研究范围的变化，总体和总体单位为是可以互相转化的</a:t>
            </a:r>
            <a:r>
              <a:rPr lang="zh-CN" altLang="zh-CN" sz="2000" dirty="0" smtClean="0">
                <a:ea typeface="楷体_GB2312"/>
              </a:rPr>
              <a:t>。</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19</a:t>
            </a:fld>
            <a:r>
              <a:rPr lang="en-US" altLang="zh-CN" sz="800">
                <a:solidFill>
                  <a:schemeClr val="bg1"/>
                </a:solidFill>
              </a:rPr>
              <a:t> ]</a:t>
            </a:r>
          </a:p>
        </p:txBody>
      </p:sp>
      <p:sp>
        <p:nvSpPr>
          <p:cNvPr id="5"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1.3.1 </a:t>
            </a:r>
            <a:r>
              <a:rPr lang="zh-CN" altLang="zh-CN" dirty="0" smtClean="0"/>
              <a:t>总体</a:t>
            </a:r>
            <a:r>
              <a:rPr lang="zh-CN" altLang="zh-CN" dirty="0"/>
              <a:t>与样本</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6" name="Text Box 15"/>
          <p:cNvSpPr txBox="1">
            <a:spLocks noChangeArrowheads="1"/>
          </p:cNvSpPr>
          <p:nvPr/>
        </p:nvSpPr>
        <p:spPr bwMode="auto">
          <a:xfrm>
            <a:off x="323410" y="2636890"/>
            <a:ext cx="8642350" cy="3847207"/>
          </a:xfrm>
          <a:prstGeom prst="rect">
            <a:avLst/>
          </a:prstGeom>
          <a:noFill/>
          <a:ln w="9525" algn="ctr">
            <a:noFill/>
            <a:miter lim="800000"/>
            <a:headEnd/>
            <a:tailEnd/>
          </a:ln>
        </p:spPr>
        <p:txBody>
          <a:bodyPr>
            <a:spAutoFit/>
          </a:bodyPr>
          <a:lstStyle/>
          <a:p>
            <a:r>
              <a:rPr lang="en-US" altLang="zh-CN" dirty="0" smtClean="0"/>
              <a:t>2.</a:t>
            </a:r>
            <a:r>
              <a:rPr lang="zh-CN" altLang="zh-CN" dirty="0" smtClean="0">
                <a:effectLst>
                  <a:outerShdw blurRad="38100" dist="38100" dir="2700000" algn="tl">
                    <a:srgbClr val="C0C0C0"/>
                  </a:outerShdw>
                </a:effectLst>
                <a:latin typeface="楷体_GB2312" pitchFamily="49" charset="-122"/>
                <a:ea typeface="楷体_GB2312" pitchFamily="49" charset="-122"/>
              </a:rPr>
              <a:t>样本</a:t>
            </a:r>
            <a:endParaRPr lang="zh-CN" altLang="zh-CN" dirty="0">
              <a:effectLst>
                <a:outerShdw blurRad="38100" dist="38100" dir="2700000" algn="tl">
                  <a:srgbClr val="C0C0C0"/>
                </a:outerShdw>
              </a:effectLst>
              <a:latin typeface="楷体_GB2312" pitchFamily="49" charset="-122"/>
              <a:ea typeface="楷体_GB2312" pitchFamily="49" charset="-122"/>
            </a:endParaRPr>
          </a:p>
          <a:p>
            <a:r>
              <a:rPr lang="en-US" altLang="zh-CN" sz="2000" dirty="0" smtClean="0"/>
              <a:t>        </a:t>
            </a:r>
            <a:r>
              <a:rPr lang="zh-CN" altLang="zh-CN" sz="2000" dirty="0" smtClean="0"/>
              <a:t>样本是</a:t>
            </a:r>
            <a:r>
              <a:rPr lang="zh-CN" altLang="zh-CN" sz="2000" dirty="0"/>
              <a:t>从总体中抽取的部分单位所构成的集合，其中的每一个单位称作样本单位</a:t>
            </a:r>
            <a:r>
              <a:rPr lang="zh-CN" altLang="zh-CN" sz="2000" dirty="0" smtClean="0"/>
              <a:t>。样本</a:t>
            </a:r>
            <a:r>
              <a:rPr lang="zh-CN" altLang="zh-CN" sz="2000" dirty="0"/>
              <a:t>具有这样几个特点：样本单位必须抽自总体内部，总体以外的单位不能参加样本的抽取；从一个总体中可以抽取多个样本；样本必须具有代表性；样本必须具有客观性。</a:t>
            </a:r>
          </a:p>
          <a:p>
            <a:r>
              <a:rPr lang="en-US" altLang="zh-CN" sz="2000" dirty="0" smtClean="0"/>
              <a:t>        </a:t>
            </a:r>
            <a:r>
              <a:rPr lang="zh-CN" altLang="zh-CN" sz="2000" dirty="0" smtClean="0"/>
              <a:t>有</a:t>
            </a:r>
            <a:r>
              <a:rPr lang="zh-CN" altLang="zh-CN" sz="2000" dirty="0"/>
              <a:t>三种不同的样本，即方便样本、判断样本和随机样本。方便样本是采用可接受的最简单的方法测量或观察所得到的部分单位</a:t>
            </a:r>
            <a:r>
              <a:rPr lang="zh-CN" altLang="zh-CN" sz="2000" dirty="0" smtClean="0"/>
              <a:t>。判断</a:t>
            </a:r>
            <a:r>
              <a:rPr lang="zh-CN" altLang="zh-CN" sz="2000" dirty="0"/>
              <a:t>样本是人们根据他们对研究总体的了解有意识抽取的部分单位</a:t>
            </a:r>
            <a:r>
              <a:rPr lang="zh-CN" altLang="zh-CN" sz="2000" dirty="0" smtClean="0"/>
              <a:t>。随机样本</a:t>
            </a:r>
            <a:r>
              <a:rPr lang="zh-CN" altLang="zh-CN" sz="2000" dirty="0"/>
              <a:t>是按照随机原则从总体中抽取的样本，总体中每个单位都有同等的机会被抽中。三种不同的样本都可以作为总体的代表，但其中只有随机样本的抽样误差可以用概率的理论来描述，所以只有随机样本可以用于推断统计。</a:t>
            </a:r>
            <a:endParaRPr lang="zh-CN" altLang="zh-CN" sz="2000" dirty="0">
              <a:ea typeface="楷体_GB2312"/>
            </a:endParaRPr>
          </a:p>
        </p:txBody>
      </p:sp>
      <p:sp>
        <p:nvSpPr>
          <p:cNvPr id="7"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1.3 </a:t>
            </a:r>
            <a:r>
              <a:rPr lang="zh-CN" altLang="en-US" dirty="0">
                <a:ea typeface="楷体_GB2312" pitchFamily="49" charset="-122"/>
              </a:rPr>
              <a:t>统计学中常用的基本概念</a:t>
            </a:r>
            <a:endParaRPr lang="zh-CN" altLang="en-US" dirty="0">
              <a:latin typeface="楷体_GB2312" pitchFamily="49" charset="-122"/>
              <a:ea typeface="楷体_GB2312" pitchFamily="49" charset="-122"/>
            </a:endParaRPr>
          </a:p>
        </p:txBody>
      </p:sp>
      <p:sp>
        <p:nvSpPr>
          <p:cNvPr id="8"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C937876A-4348-4B1C-B3EF-A3566A0B0369}" type="slidenum">
              <a:rPr lang="en-US" altLang="zh-CN" sz="800">
                <a:solidFill>
                  <a:schemeClr val="bg1"/>
                </a:solidFill>
              </a:rPr>
              <a:pPr algn="r"/>
              <a:t>2</a:t>
            </a:fld>
            <a:r>
              <a:rPr lang="en-US" altLang="zh-CN" sz="800">
                <a:solidFill>
                  <a:schemeClr val="bg1"/>
                </a:solidFill>
              </a:rPr>
              <a:t> ]</a:t>
            </a:r>
          </a:p>
        </p:txBody>
      </p:sp>
      <p:sp>
        <p:nvSpPr>
          <p:cNvPr id="307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1.1 </a:t>
            </a:r>
            <a:r>
              <a:rPr lang="zh-CN" altLang="en-US" dirty="0">
                <a:latin typeface="楷体_GB2312" pitchFamily="49" charset="-122"/>
                <a:ea typeface="楷体_GB2312" pitchFamily="49" charset="-122"/>
              </a:rPr>
              <a:t>统计与统计学</a:t>
            </a:r>
          </a:p>
        </p:txBody>
      </p:sp>
      <p:sp>
        <p:nvSpPr>
          <p:cNvPr id="307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10" name="Text Box 11"/>
          <p:cNvSpPr txBox="1">
            <a:spLocks noChangeArrowheads="1"/>
          </p:cNvSpPr>
          <p:nvPr/>
        </p:nvSpPr>
        <p:spPr bwMode="auto">
          <a:xfrm>
            <a:off x="395288" y="1946275"/>
            <a:ext cx="8424862" cy="762000"/>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1.1.1 </a:t>
            </a:r>
            <a:r>
              <a:rPr lang="zh-CN" altLang="en-US" dirty="0">
                <a:latin typeface="楷体_GB2312" pitchFamily="49" charset="-122"/>
                <a:ea typeface="楷体_GB2312" pitchFamily="49" charset="-122"/>
              </a:rPr>
              <a:t>统计</a:t>
            </a:r>
            <a:r>
              <a:rPr lang="zh-CN" altLang="en-US" b="1" dirty="0">
                <a:latin typeface="楷体_GB2312" pitchFamily="49" charset="-122"/>
                <a:ea typeface="楷体_GB2312" pitchFamily="49" charset="-122"/>
              </a:rPr>
              <a:t>：</a:t>
            </a:r>
            <a:r>
              <a:rPr lang="zh-CN" altLang="en-US" sz="2000" b="1" dirty="0">
                <a:effectLst>
                  <a:outerShdw blurRad="38100" dist="38100" dir="2700000" algn="tl">
                    <a:srgbClr val="C0C0C0"/>
                  </a:outerShdw>
                </a:effectLst>
                <a:latin typeface="楷体_GB2312" pitchFamily="49" charset="-122"/>
                <a:ea typeface="楷体_GB2312" pitchFamily="49" charset="-122"/>
              </a:rPr>
              <a:t>“统计”一词如果不加任何限定的话应该有三种含义：统计工作、统计资料和统计学。</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11" name="Text Box 15"/>
          <p:cNvSpPr txBox="1">
            <a:spLocks noChangeArrowheads="1"/>
          </p:cNvSpPr>
          <p:nvPr/>
        </p:nvSpPr>
        <p:spPr bwMode="auto">
          <a:xfrm>
            <a:off x="323850" y="2870200"/>
            <a:ext cx="8642350" cy="2430463"/>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统计</a:t>
            </a:r>
            <a:r>
              <a:rPr lang="zh-CN" altLang="en-US" dirty="0">
                <a:effectLst>
                  <a:outerShdw blurRad="38100" dist="38100" dir="2700000" algn="tl">
                    <a:srgbClr val="C0C0C0"/>
                  </a:outerShdw>
                </a:effectLst>
                <a:latin typeface="楷体_GB2312" pitchFamily="49" charset="-122"/>
                <a:ea typeface="楷体_GB2312" pitchFamily="49" charset="-122"/>
              </a:rPr>
              <a:t>工作</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en-US" sz="2000" dirty="0">
                <a:latin typeface="楷体_GB2312" pitchFamily="49" charset="-122"/>
                <a:ea typeface="楷体_GB2312" pitchFamily="49" charset="-122"/>
              </a:rPr>
              <a:t>统计工作是对所研究现象的数据资料进行搜集、整理、描述和分析的过程，目的是研究数据内在的数量规律性，进而认识所研究现象的本质。它是随着人类社会的发展、国家治理和管理的需要而产生和发展起来的，至今已有四五千年的历史。现实生活中，统计工作作为一种认识社会经济现象总体和自然现象总体的实践过程一般包括</a:t>
            </a:r>
            <a:r>
              <a:rPr lang="zh-CN" altLang="en-US" sz="2000" b="1" dirty="0">
                <a:latin typeface="楷体_GB2312" pitchFamily="49" charset="-122"/>
                <a:ea typeface="楷体_GB2312" pitchFamily="49" charset="-122"/>
              </a:rPr>
              <a:t>统计设计</a:t>
            </a:r>
            <a:r>
              <a:rPr lang="zh-CN" altLang="en-US" sz="2000"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统计调查</a:t>
            </a:r>
            <a:r>
              <a:rPr lang="zh-CN" altLang="en-US" sz="2000"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统计整理</a:t>
            </a:r>
            <a:r>
              <a:rPr lang="zh-CN" altLang="en-US" sz="2000" dirty="0">
                <a:latin typeface="楷体_GB2312" pitchFamily="49" charset="-122"/>
                <a:ea typeface="楷体_GB2312" pitchFamily="49" charset="-122"/>
              </a:rPr>
              <a:t>和</a:t>
            </a:r>
            <a:r>
              <a:rPr lang="zh-CN" altLang="en-US" sz="2000" b="1" dirty="0">
                <a:latin typeface="楷体_GB2312" pitchFamily="49" charset="-122"/>
                <a:ea typeface="楷体_GB2312" pitchFamily="49" charset="-122"/>
              </a:rPr>
              <a:t>统计分析</a:t>
            </a:r>
            <a:r>
              <a:rPr lang="zh-CN" altLang="en-US" sz="2000" dirty="0">
                <a:latin typeface="楷体_GB2312" pitchFamily="49" charset="-122"/>
                <a:ea typeface="楷体_GB2312" pitchFamily="49" charset="-122"/>
              </a:rPr>
              <a:t>四个环节。</a:t>
            </a:r>
            <a:r>
              <a:rPr lang="zh-CN" altLang="en-US" dirty="0">
                <a:effectLst>
                  <a:outerShdw blurRad="38100" dist="38100" dir="2700000" algn="tl">
                    <a:srgbClr val="C0C0C0"/>
                  </a:outerShdw>
                </a:effectLst>
                <a:latin typeface="Times New Roman"/>
                <a:ea typeface="楷体_GB2312" pitchFamily="49" charset="-122"/>
              </a:rPr>
              <a:t> </a:t>
            </a:r>
            <a:endParaRPr lang="zh-CN" altLang="en-US" dirty="0">
              <a:effectLst>
                <a:outerShdw blurRad="38100" dist="38100" dir="2700000" algn="tl">
                  <a:srgbClr val="C0C0C0"/>
                </a:outerShdw>
              </a:effectLst>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DF4B5E1-55DF-4540-9225-48FC7622FFC0}" type="slidenum">
              <a:rPr lang="en-US" altLang="zh-CN" sz="800">
                <a:solidFill>
                  <a:schemeClr val="bg1"/>
                </a:solidFill>
              </a:rPr>
              <a:pPr algn="r"/>
              <a:t>20</a:t>
            </a:fld>
            <a:r>
              <a:rPr lang="en-US" altLang="zh-CN" sz="800">
                <a:solidFill>
                  <a:schemeClr val="bg1"/>
                </a:solidFill>
              </a:rPr>
              <a:t> ]</a:t>
            </a:r>
          </a:p>
        </p:txBody>
      </p:sp>
      <p:sp>
        <p:nvSpPr>
          <p:cNvPr id="1945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1.3 </a:t>
            </a:r>
            <a:r>
              <a:rPr lang="zh-CN" altLang="en-US">
                <a:ea typeface="楷体_GB2312" pitchFamily="49" charset="-122"/>
              </a:rPr>
              <a:t>统计学中常用的基本概念</a:t>
            </a:r>
            <a:endParaRPr lang="zh-CN" altLang="en-US">
              <a:latin typeface="楷体_GB2312" pitchFamily="49" charset="-122"/>
              <a:ea typeface="楷体_GB2312" pitchFamily="49" charset="-122"/>
            </a:endParaRPr>
          </a:p>
        </p:txBody>
      </p:sp>
      <p:sp>
        <p:nvSpPr>
          <p:cNvPr id="1946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5"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1.3.2 </a:t>
            </a:r>
            <a:r>
              <a:rPr lang="zh-CN" altLang="en-US" dirty="0" smtClean="0">
                <a:latin typeface="楷体_GB2312" pitchFamily="49" charset="-122"/>
                <a:ea typeface="楷体_GB2312" pitchFamily="49" charset="-122"/>
              </a:rPr>
              <a:t>标志与指标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6" name="Text Box 15"/>
          <p:cNvSpPr txBox="1">
            <a:spLocks noChangeArrowheads="1"/>
          </p:cNvSpPr>
          <p:nvPr/>
        </p:nvSpPr>
        <p:spPr bwMode="auto">
          <a:xfrm>
            <a:off x="323410" y="2636890"/>
            <a:ext cx="8642350" cy="3847207"/>
          </a:xfrm>
          <a:prstGeom prst="rect">
            <a:avLst/>
          </a:prstGeom>
          <a:noFill/>
          <a:ln w="9525" algn="ctr">
            <a:noFill/>
            <a:miter lim="800000"/>
            <a:headEnd/>
            <a:tailEnd/>
          </a:ln>
        </p:spPr>
        <p:txBody>
          <a:bodyPr>
            <a:spAutoFit/>
          </a:bodyPr>
          <a:lstStyle/>
          <a:p>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zh-CN" dirty="0" smtClean="0">
                <a:effectLst>
                  <a:outerShdw blurRad="38100" dist="38100" dir="2700000" algn="tl">
                    <a:srgbClr val="C0C0C0"/>
                  </a:outerShdw>
                </a:effectLst>
                <a:latin typeface="楷体_GB2312" pitchFamily="49" charset="-122"/>
                <a:ea typeface="楷体_GB2312" pitchFamily="49" charset="-122"/>
              </a:rPr>
              <a:t>标志</a:t>
            </a:r>
            <a:endParaRPr lang="zh-CN" altLang="zh-CN" dirty="0">
              <a:effectLst>
                <a:outerShdw blurRad="38100" dist="38100" dir="2700000" algn="tl">
                  <a:srgbClr val="C0C0C0"/>
                </a:outerShdw>
              </a:effectLst>
              <a:latin typeface="楷体_GB2312" pitchFamily="49" charset="-122"/>
              <a:ea typeface="楷体_GB2312" pitchFamily="49" charset="-122"/>
            </a:endParaRPr>
          </a:p>
          <a:p>
            <a:r>
              <a:rPr lang="en-US" altLang="zh-CN" sz="2000" dirty="0" smtClean="0"/>
              <a:t>        </a:t>
            </a:r>
            <a:r>
              <a:rPr lang="zh-CN" altLang="zh-CN" sz="2000" dirty="0" smtClean="0"/>
              <a:t>统计</a:t>
            </a:r>
            <a:r>
              <a:rPr lang="zh-CN" altLang="zh-CN" sz="2000" dirty="0"/>
              <a:t>是研究总体的，但要从总体单位入手。总体单位都有许多不同的属性和特征，统计研究就要从这些属性和特征入手。总体单位的属性或特征称为标志，或者说标志是总体单位的名称，按性质不同可分为品质标志与数量标志。品质标志是表明总体单位属性的特征，是不能用数量来衡量</a:t>
            </a:r>
            <a:r>
              <a:rPr lang="zh-CN" altLang="zh-CN" sz="2000" dirty="0" smtClean="0"/>
              <a:t>的。</a:t>
            </a:r>
            <a:r>
              <a:rPr lang="zh-CN" altLang="zh-CN" sz="2000" dirty="0"/>
              <a:t>数量标志是表明总体单位量的特征的，是可以用数量来衡量</a:t>
            </a:r>
            <a:r>
              <a:rPr lang="zh-CN" altLang="zh-CN" sz="2000" dirty="0" smtClean="0"/>
              <a:t>的。</a:t>
            </a:r>
            <a:endParaRPr lang="en-US" altLang="zh-CN" sz="2000" dirty="0"/>
          </a:p>
          <a:p>
            <a:r>
              <a:rPr lang="en-US" altLang="zh-CN" sz="2000" dirty="0" smtClean="0"/>
              <a:t>        </a:t>
            </a:r>
            <a:r>
              <a:rPr lang="zh-CN" altLang="zh-CN" sz="2000" dirty="0" smtClean="0"/>
              <a:t>标志</a:t>
            </a:r>
            <a:r>
              <a:rPr lang="zh-CN" altLang="zh-CN" sz="2000" dirty="0"/>
              <a:t>在各单位的具体</a:t>
            </a:r>
            <a:r>
              <a:rPr lang="zh-CN" altLang="zh-CN" sz="2000" dirty="0" smtClean="0"/>
              <a:t>表现</a:t>
            </a:r>
            <a:r>
              <a:rPr lang="zh-CN" altLang="en-US" sz="2000" dirty="0" smtClean="0"/>
              <a:t>称</a:t>
            </a:r>
            <a:r>
              <a:rPr lang="zh-CN" altLang="zh-CN" sz="2000" dirty="0" smtClean="0"/>
              <a:t>为</a:t>
            </a:r>
            <a:r>
              <a:rPr lang="zh-CN" altLang="zh-CN" sz="2000" dirty="0"/>
              <a:t>标志表现，简称标志值。根据各单位的同一标志的标志表现是否相同，标志又可分为可变标志和不可变标志。不可变标志就是所有总体单位同一标志的标志表现是相同的；可变标志是个总体单位同一标志的标志表现各不相同。总体单位的不可变标志正是构成总体的必要条件，即“同质性”</a:t>
            </a:r>
            <a:r>
              <a:rPr lang="zh-CN" altLang="zh-CN" sz="2000" dirty="0" smtClean="0"/>
              <a:t>。</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DF4B5E1-55DF-4540-9225-48FC7622FFC0}" type="slidenum">
              <a:rPr lang="en-US" altLang="zh-CN" sz="800">
                <a:solidFill>
                  <a:schemeClr val="bg1"/>
                </a:solidFill>
              </a:rPr>
              <a:pPr algn="r"/>
              <a:t>21</a:t>
            </a:fld>
            <a:r>
              <a:rPr lang="en-US" altLang="zh-CN" sz="800">
                <a:solidFill>
                  <a:schemeClr val="bg1"/>
                </a:solidFill>
              </a:rPr>
              <a:t> ]</a:t>
            </a:r>
          </a:p>
        </p:txBody>
      </p:sp>
      <p:sp>
        <p:nvSpPr>
          <p:cNvPr id="1945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1.3 </a:t>
            </a:r>
            <a:r>
              <a:rPr lang="zh-CN" altLang="en-US">
                <a:ea typeface="楷体_GB2312" pitchFamily="49" charset="-122"/>
              </a:rPr>
              <a:t>统计学中常用的基本概念</a:t>
            </a:r>
            <a:endParaRPr lang="zh-CN" altLang="en-US">
              <a:latin typeface="楷体_GB2312" pitchFamily="49" charset="-122"/>
              <a:ea typeface="楷体_GB2312" pitchFamily="49" charset="-122"/>
            </a:endParaRPr>
          </a:p>
        </p:txBody>
      </p:sp>
      <p:sp>
        <p:nvSpPr>
          <p:cNvPr id="1946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1.3.2 </a:t>
            </a:r>
            <a:r>
              <a:rPr lang="zh-CN" altLang="en-US" dirty="0" smtClean="0">
                <a:latin typeface="楷体_GB2312" pitchFamily="49" charset="-122"/>
                <a:ea typeface="楷体_GB2312" pitchFamily="49" charset="-122"/>
              </a:rPr>
              <a:t>标志与指标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3847207"/>
          </a:xfrm>
          <a:prstGeom prst="rect">
            <a:avLst/>
          </a:prstGeom>
          <a:noFill/>
          <a:ln w="9525" algn="ctr">
            <a:noFill/>
            <a:miter lim="800000"/>
            <a:headEnd/>
            <a:tailEnd/>
          </a:ln>
        </p:spPr>
        <p:txBody>
          <a:bodyPr>
            <a:spAutoFit/>
          </a:bodyPr>
          <a:lstStyle/>
          <a:p>
            <a:r>
              <a:rPr lang="en-US" altLang="zh-CN" dirty="0" smtClean="0"/>
              <a:t>2.</a:t>
            </a:r>
            <a:r>
              <a:rPr lang="zh-CN" altLang="zh-CN" dirty="0" smtClean="0">
                <a:effectLst>
                  <a:outerShdw blurRad="38100" dist="38100" dir="2700000" algn="tl">
                    <a:srgbClr val="C0C0C0"/>
                  </a:outerShdw>
                </a:effectLst>
                <a:latin typeface="楷体_GB2312" pitchFamily="49" charset="-122"/>
                <a:ea typeface="楷体_GB2312" pitchFamily="49" charset="-122"/>
              </a:rPr>
              <a:t>指标</a:t>
            </a:r>
            <a:endParaRPr lang="zh-CN" altLang="zh-CN" dirty="0">
              <a:effectLst>
                <a:outerShdw blurRad="38100" dist="38100" dir="2700000" algn="tl">
                  <a:srgbClr val="C0C0C0"/>
                </a:outerShdw>
              </a:effectLst>
              <a:latin typeface="楷体_GB2312" pitchFamily="49" charset="-122"/>
              <a:ea typeface="楷体_GB2312" pitchFamily="49" charset="-122"/>
            </a:endParaRPr>
          </a:p>
          <a:p>
            <a:r>
              <a:rPr lang="en-US" altLang="zh-CN" sz="2000" dirty="0" smtClean="0"/>
              <a:t>         </a:t>
            </a:r>
            <a:r>
              <a:rPr lang="zh-CN" altLang="zh-CN" sz="2000" dirty="0" smtClean="0"/>
              <a:t>统计</a:t>
            </a:r>
            <a:r>
              <a:rPr lang="zh-CN" altLang="zh-CN" sz="2000" dirty="0"/>
              <a:t>指标是表明总体数量特征的，简称指标</a:t>
            </a:r>
            <a:r>
              <a:rPr lang="zh-CN" altLang="zh-CN" sz="2000" dirty="0" smtClean="0"/>
              <a:t>。任何</a:t>
            </a:r>
            <a:r>
              <a:rPr lang="zh-CN" altLang="zh-CN" sz="2000" dirty="0"/>
              <a:t>一个统计指标都是由指标名称、所属时间、所属空间、指标数值、计量单位和计算方法等要素构成的。所有统计指标都是可以用数量衡量的，但按其所反映的总体内容不同，可分为数量指标和质量指标</a:t>
            </a:r>
            <a:r>
              <a:rPr lang="zh-CN" altLang="zh-CN" sz="2000" dirty="0" smtClean="0"/>
              <a:t>。</a:t>
            </a:r>
            <a:endParaRPr lang="en-US" altLang="zh-CN" sz="2000" dirty="0" smtClean="0"/>
          </a:p>
          <a:p>
            <a:r>
              <a:rPr lang="en-US" altLang="zh-CN" sz="2000" dirty="0" smtClean="0"/>
              <a:t>        </a:t>
            </a:r>
            <a:r>
              <a:rPr lang="zh-CN" altLang="zh-CN" sz="2000" dirty="0" smtClean="0"/>
              <a:t>数量指标</a:t>
            </a:r>
            <a:r>
              <a:rPr lang="zh-CN" altLang="zh-CN" sz="2000" dirty="0"/>
              <a:t>是说明总体规模大小、数量多少的统计指标，是用绝对数形式来表现</a:t>
            </a:r>
            <a:r>
              <a:rPr lang="zh-CN" altLang="zh-CN" sz="2000" dirty="0" smtClean="0"/>
              <a:t>的。</a:t>
            </a:r>
            <a:r>
              <a:rPr lang="zh-CN" altLang="zh-CN" sz="2000" dirty="0"/>
              <a:t>数量指标数值大小随总体范围大小而增减，它是认识总体的出发点，在统计研究中占有重要的地位。质量指标是说明总体内部数量对比关系和总体单位水平的统计量指标，大多数是用相对数和平均数表现</a:t>
            </a:r>
            <a:r>
              <a:rPr lang="zh-CN" altLang="zh-CN" sz="2000" dirty="0" smtClean="0"/>
              <a:t>的。</a:t>
            </a:r>
            <a:r>
              <a:rPr lang="zh-CN" altLang="zh-CN" sz="2000" dirty="0"/>
              <a:t>质量指标的概念与一般所说的工作质量、产品质量等概念不同，质量指标的概念要广泛得多。</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DF4B5E1-55DF-4540-9225-48FC7622FFC0}" type="slidenum">
              <a:rPr lang="en-US" altLang="zh-CN" sz="800">
                <a:solidFill>
                  <a:schemeClr val="bg1"/>
                </a:solidFill>
              </a:rPr>
              <a:pPr algn="r"/>
              <a:t>22</a:t>
            </a:fld>
            <a:r>
              <a:rPr lang="en-US" altLang="zh-CN" sz="800">
                <a:solidFill>
                  <a:schemeClr val="bg1"/>
                </a:solidFill>
              </a:rPr>
              <a:t> ]</a:t>
            </a:r>
          </a:p>
        </p:txBody>
      </p:sp>
      <p:sp>
        <p:nvSpPr>
          <p:cNvPr id="1945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1.3 </a:t>
            </a:r>
            <a:r>
              <a:rPr lang="zh-CN" altLang="en-US">
                <a:ea typeface="楷体_GB2312" pitchFamily="49" charset="-122"/>
              </a:rPr>
              <a:t>统计学中常用的基本概念</a:t>
            </a:r>
            <a:endParaRPr lang="zh-CN" altLang="en-US">
              <a:latin typeface="楷体_GB2312" pitchFamily="49" charset="-122"/>
              <a:ea typeface="楷体_GB2312" pitchFamily="49" charset="-122"/>
            </a:endParaRPr>
          </a:p>
        </p:txBody>
      </p:sp>
      <p:sp>
        <p:nvSpPr>
          <p:cNvPr id="1946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1.3.2 </a:t>
            </a:r>
            <a:r>
              <a:rPr lang="zh-CN" altLang="en-US" dirty="0" smtClean="0">
                <a:latin typeface="楷体_GB2312" pitchFamily="49" charset="-122"/>
                <a:ea typeface="楷体_GB2312" pitchFamily="49" charset="-122"/>
              </a:rPr>
              <a:t>标志与指标</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3785652"/>
          </a:xfrm>
          <a:prstGeom prst="rect">
            <a:avLst/>
          </a:prstGeom>
          <a:noFill/>
          <a:ln w="9525" algn="ctr">
            <a:noFill/>
            <a:miter lim="800000"/>
            <a:headEnd/>
            <a:tailEnd/>
          </a:ln>
        </p:spPr>
        <p:txBody>
          <a:bodyPr>
            <a:spAutoFit/>
          </a:bodyPr>
          <a:lstStyle/>
          <a:p>
            <a:r>
              <a:rPr lang="en-US" altLang="zh-CN" sz="2000" dirty="0" smtClean="0"/>
              <a:t>        </a:t>
            </a:r>
            <a:r>
              <a:rPr lang="zh-CN" altLang="zh-CN" sz="2000" dirty="0" smtClean="0"/>
              <a:t>标志</a:t>
            </a:r>
            <a:r>
              <a:rPr lang="zh-CN" altLang="zh-CN" sz="2000" dirty="0"/>
              <a:t>和指标既有区别又有联系</a:t>
            </a:r>
            <a:r>
              <a:rPr lang="zh-CN" altLang="zh-CN" sz="2000" dirty="0" smtClean="0"/>
              <a:t>。</a:t>
            </a:r>
            <a:endParaRPr lang="en-US" altLang="zh-CN" sz="2000" dirty="0" smtClean="0"/>
          </a:p>
          <a:p>
            <a:r>
              <a:rPr lang="en-US" altLang="zh-CN" sz="2000" dirty="0"/>
              <a:t> </a:t>
            </a:r>
            <a:r>
              <a:rPr lang="en-US" altLang="zh-CN" sz="2000" dirty="0" smtClean="0"/>
              <a:t>       </a:t>
            </a:r>
            <a:r>
              <a:rPr lang="zh-CN" altLang="zh-CN" sz="2000" dirty="0" smtClean="0"/>
              <a:t>两者</a:t>
            </a:r>
            <a:r>
              <a:rPr lang="zh-CN" altLang="zh-CN" sz="2000" dirty="0"/>
              <a:t>的主要区别是：标志是说明总体单位特征的，有不能用数量表现的品质标志和能用数量表现的数量标志；而指标是说明总体数量特征的，不论是数量指标还是质量指标都是能用数量表现的，没有不用数字表示的统计指标</a:t>
            </a:r>
            <a:r>
              <a:rPr lang="zh-CN" altLang="zh-CN" sz="2000" dirty="0" smtClean="0"/>
              <a:t>。</a:t>
            </a:r>
            <a:endParaRPr lang="en-US" altLang="zh-CN" sz="2000" dirty="0" smtClean="0"/>
          </a:p>
          <a:p>
            <a:r>
              <a:rPr lang="en-US" altLang="zh-CN" sz="2000" dirty="0"/>
              <a:t> </a:t>
            </a:r>
            <a:r>
              <a:rPr lang="en-US" altLang="zh-CN" sz="2000" dirty="0" smtClean="0"/>
              <a:t>       </a:t>
            </a:r>
            <a:r>
              <a:rPr lang="zh-CN" altLang="zh-CN" sz="2000" dirty="0" smtClean="0"/>
              <a:t>两者</a:t>
            </a:r>
            <a:r>
              <a:rPr lang="zh-CN" altLang="zh-CN" sz="2000" dirty="0"/>
              <a:t>的联系主要表现在两方面：一是数值的汇总关系，即许多统计指标的数值都是由总体单位的数量标志的标志值汇总而来的；二是二者之间的转化关系，即统计指标与数量标志之间可以相互转化，这种转化与总体和总体单位之间的转化是联系在一起的。随着研究范围的改变，原来的统计总体变成了总体单位，则相应的统计指标也就变成了数量标志；相反，若原来的总体单位变成了总体，则相应的数量标志就变成了统计指标。</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DF4B5E1-55DF-4540-9225-48FC7622FFC0}" type="slidenum">
              <a:rPr lang="en-US" altLang="zh-CN" sz="800">
                <a:solidFill>
                  <a:schemeClr val="bg1"/>
                </a:solidFill>
              </a:rPr>
              <a:pPr algn="r"/>
              <a:t>23</a:t>
            </a:fld>
            <a:r>
              <a:rPr lang="en-US" altLang="zh-CN" sz="800">
                <a:solidFill>
                  <a:schemeClr val="bg1"/>
                </a:solidFill>
              </a:rPr>
              <a:t> ]</a:t>
            </a:r>
          </a:p>
        </p:txBody>
      </p:sp>
      <p:sp>
        <p:nvSpPr>
          <p:cNvPr id="1945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1.3 </a:t>
            </a:r>
            <a:r>
              <a:rPr lang="zh-CN" altLang="en-US" dirty="0">
                <a:ea typeface="楷体_GB2312" pitchFamily="49" charset="-122"/>
              </a:rPr>
              <a:t>统计学中常用的基本概念</a:t>
            </a:r>
            <a:endParaRPr lang="zh-CN" altLang="en-US" dirty="0">
              <a:latin typeface="楷体_GB2312" pitchFamily="49" charset="-122"/>
              <a:ea typeface="楷体_GB2312" pitchFamily="49" charset="-122"/>
            </a:endParaRPr>
          </a:p>
        </p:txBody>
      </p:sp>
      <p:sp>
        <p:nvSpPr>
          <p:cNvPr id="1946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
        <p:nvSpPr>
          <p:cNvPr id="5"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1.3.3 </a:t>
            </a:r>
            <a:r>
              <a:rPr lang="zh-CN" altLang="en-US" dirty="0" smtClean="0">
                <a:latin typeface="楷体_GB2312" pitchFamily="49" charset="-122"/>
                <a:ea typeface="楷体_GB2312" pitchFamily="49" charset="-122"/>
              </a:rPr>
              <a:t>参数与统计量</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6" name="Text Box 15"/>
          <p:cNvSpPr txBox="1">
            <a:spLocks noChangeArrowheads="1"/>
          </p:cNvSpPr>
          <p:nvPr/>
        </p:nvSpPr>
        <p:spPr bwMode="auto">
          <a:xfrm>
            <a:off x="323410" y="2636890"/>
            <a:ext cx="8642350" cy="3231654"/>
          </a:xfrm>
          <a:prstGeom prst="rect">
            <a:avLst/>
          </a:prstGeom>
          <a:noFill/>
          <a:ln w="9525" algn="ctr">
            <a:noFill/>
            <a:miter lim="800000"/>
            <a:headEnd/>
            <a:tailEnd/>
          </a:ln>
        </p:spPr>
        <p:txBody>
          <a:bodyPr>
            <a:spAutoFit/>
          </a:bodyPr>
          <a:lstStyle/>
          <a:p>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zh-CN" dirty="0" smtClean="0">
                <a:effectLst>
                  <a:outerShdw blurRad="38100" dist="38100" dir="2700000" algn="tl">
                    <a:srgbClr val="C0C0C0"/>
                  </a:outerShdw>
                </a:effectLst>
                <a:latin typeface="楷体_GB2312" pitchFamily="49" charset="-122"/>
                <a:ea typeface="楷体_GB2312" pitchFamily="49" charset="-122"/>
              </a:rPr>
              <a:t>参数</a:t>
            </a:r>
            <a:endParaRPr lang="zh-CN" altLang="zh-CN" dirty="0">
              <a:effectLst>
                <a:outerShdw blurRad="38100" dist="38100" dir="2700000" algn="tl">
                  <a:srgbClr val="C0C0C0"/>
                </a:outerShdw>
              </a:effectLst>
              <a:latin typeface="楷体_GB2312" pitchFamily="49" charset="-122"/>
              <a:ea typeface="楷体_GB2312" pitchFamily="49" charset="-122"/>
            </a:endParaRPr>
          </a:p>
          <a:p>
            <a:r>
              <a:rPr lang="en-US" altLang="zh-CN" sz="2000" dirty="0" smtClean="0"/>
              <a:t>        </a:t>
            </a:r>
            <a:r>
              <a:rPr lang="zh-CN" altLang="zh-CN" sz="2000" dirty="0" smtClean="0"/>
              <a:t>参数</a:t>
            </a:r>
            <a:r>
              <a:rPr lang="zh-CN" altLang="zh-CN" sz="2000" dirty="0"/>
              <a:t>是用来描述总体特征的概括性数字度量，它是研究想要了解总体的某种特征值。研究者所关心的参数通常有总体平均数、总体标准差、总体比例等。在统计中，总体参数通常用希腊字母表示，例如，总体平均数用</a:t>
            </a:r>
            <a:r>
              <a:rPr lang="en-US" altLang="zh-CN" sz="2000" i="1" dirty="0"/>
              <a:t>μ</a:t>
            </a:r>
            <a:r>
              <a:rPr lang="zh-CN" altLang="zh-CN" sz="2000" dirty="0"/>
              <a:t>表示，总体标准差用</a:t>
            </a:r>
            <a:r>
              <a:rPr lang="en-US" altLang="zh-CN" sz="2000" i="1" dirty="0"/>
              <a:t>σ</a:t>
            </a:r>
            <a:r>
              <a:rPr lang="zh-CN" altLang="zh-CN" sz="2000" dirty="0"/>
              <a:t>表示，总体比例用</a:t>
            </a:r>
            <a:r>
              <a:rPr lang="en-US" altLang="zh-CN" sz="2000" i="1" dirty="0"/>
              <a:t>π</a:t>
            </a:r>
            <a:r>
              <a:rPr lang="zh-CN" altLang="zh-CN" sz="2000" dirty="0"/>
              <a:t>表示，等等。</a:t>
            </a:r>
          </a:p>
          <a:p>
            <a:r>
              <a:rPr lang="en-US" altLang="zh-CN" sz="2000" dirty="0" smtClean="0"/>
              <a:t>        </a:t>
            </a:r>
            <a:r>
              <a:rPr lang="zh-CN" altLang="zh-CN" sz="2000" dirty="0" smtClean="0"/>
              <a:t>由于</a:t>
            </a:r>
            <a:r>
              <a:rPr lang="zh-CN" altLang="zh-CN" sz="2000" dirty="0"/>
              <a:t>总体数据通常是不知道的，所以参数通常是一个未知的数。比如，我们不知道某一地区所有人口的平均年龄，不知道一个城市所有家庭的收入差异，不知道一批产品的质量，等等。正因为如此，才进行抽样，根据样本计算出某些值去估计总体参数。</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24</a:t>
            </a:fld>
            <a:r>
              <a:rPr lang="en-US" altLang="zh-CN" sz="800">
                <a:solidFill>
                  <a:schemeClr val="bg1"/>
                </a:solidFill>
              </a:rPr>
              <a:t> ]</a:t>
            </a: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1.3.3 </a:t>
            </a:r>
            <a:r>
              <a:rPr lang="zh-CN" altLang="en-US" dirty="0" smtClean="0">
                <a:latin typeface="楷体_GB2312" pitchFamily="49" charset="-122"/>
                <a:ea typeface="楷体_GB2312" pitchFamily="49" charset="-122"/>
              </a:rPr>
              <a:t>参数与统计量</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3231654"/>
          </a:xfrm>
          <a:prstGeom prst="rect">
            <a:avLst/>
          </a:prstGeom>
          <a:noFill/>
          <a:ln w="9525" algn="ctr">
            <a:noFill/>
            <a:miter lim="800000"/>
            <a:headEnd/>
            <a:tailEnd/>
          </a:ln>
        </p:spPr>
        <p:txBody>
          <a:bodyPr>
            <a:spAutoFit/>
          </a:bodyPr>
          <a:lstStyle/>
          <a:p>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zh-CN" dirty="0" smtClean="0">
                <a:effectLst>
                  <a:outerShdw blurRad="38100" dist="38100" dir="2700000" algn="tl">
                    <a:srgbClr val="C0C0C0"/>
                  </a:outerShdw>
                </a:effectLst>
                <a:latin typeface="楷体_GB2312" pitchFamily="49" charset="-122"/>
                <a:ea typeface="楷体_GB2312" pitchFamily="49" charset="-122"/>
              </a:rPr>
              <a:t>统计量</a:t>
            </a:r>
            <a:endParaRPr lang="zh-CN" altLang="zh-CN" dirty="0">
              <a:effectLst>
                <a:outerShdw blurRad="38100" dist="38100" dir="2700000" algn="tl">
                  <a:srgbClr val="C0C0C0"/>
                </a:outerShdw>
              </a:effectLst>
              <a:latin typeface="楷体_GB2312" pitchFamily="49" charset="-122"/>
              <a:ea typeface="楷体_GB2312" pitchFamily="49" charset="-122"/>
            </a:endParaRPr>
          </a:p>
          <a:p>
            <a:r>
              <a:rPr lang="en-US" altLang="zh-CN" sz="2000" dirty="0" smtClean="0"/>
              <a:t>        </a:t>
            </a:r>
            <a:r>
              <a:rPr lang="zh-CN" altLang="zh-CN" sz="2000" dirty="0" smtClean="0"/>
              <a:t>统计量</a:t>
            </a:r>
            <a:r>
              <a:rPr lang="zh-CN" altLang="zh-CN" sz="2000" dirty="0"/>
              <a:t>是用来描述样本特征的概括性数字度量。它是根据样本数据计算出来的一个量，由于抽样是随机的，因此统计量是样本的函数。研究者所关心的统计量主要有样本平均数、样本标准差、样本比例等。样本统计量通常用英文字母来表示，例如，样本平均数用</a:t>
            </a:r>
            <a:r>
              <a:rPr lang="en-US" altLang="zh-CN" sz="2000" dirty="0">
                <a:sym typeface="Symbol"/>
              </a:rPr>
              <a:t></a:t>
            </a:r>
            <a:r>
              <a:rPr lang="en-US" altLang="zh-CN" sz="2000" i="1" dirty="0"/>
              <a:t>x</a:t>
            </a:r>
            <a:r>
              <a:rPr lang="zh-CN" altLang="zh-CN" sz="2000" dirty="0"/>
              <a:t>表示，样本标准差用</a:t>
            </a:r>
            <a:r>
              <a:rPr lang="en-US" altLang="zh-CN" sz="2000" i="1" dirty="0"/>
              <a:t>s</a:t>
            </a:r>
            <a:r>
              <a:rPr lang="zh-CN" altLang="zh-CN" sz="2000" dirty="0"/>
              <a:t>表示，样本比例用</a:t>
            </a:r>
            <a:r>
              <a:rPr lang="en-US" altLang="zh-CN" sz="2000" i="1" dirty="0"/>
              <a:t>p</a:t>
            </a:r>
            <a:r>
              <a:rPr lang="zh-CN" altLang="zh-CN" sz="2000" dirty="0"/>
              <a:t>表示，等等。</a:t>
            </a:r>
          </a:p>
          <a:p>
            <a:r>
              <a:rPr lang="en-US" altLang="zh-CN" sz="2000" dirty="0" smtClean="0"/>
              <a:t>        </a:t>
            </a:r>
            <a:r>
              <a:rPr lang="zh-CN" altLang="zh-CN" sz="2000" dirty="0" smtClean="0"/>
              <a:t>由于</a:t>
            </a:r>
            <a:r>
              <a:rPr lang="zh-CN" altLang="zh-CN" sz="2000" dirty="0"/>
              <a:t>样本是已经抽取出来的，所以样本统计量是知道的。抽样的目的就是要根据样本统计量去估计总体参数，例如，用样本平均数去估计总体平均数，用样本标准差去估计总体标准差，用样本比例去估计总体比例，等等。</a:t>
            </a:r>
            <a:endParaRPr lang="zh-CN" altLang="zh-CN" sz="2000" dirty="0">
              <a:ea typeface="楷体_GB2312"/>
            </a:endParaRPr>
          </a:p>
        </p:txBody>
      </p:sp>
      <p:sp>
        <p:nvSpPr>
          <p:cNvPr id="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1.3 </a:t>
            </a:r>
            <a:r>
              <a:rPr lang="zh-CN" altLang="en-US" dirty="0">
                <a:ea typeface="楷体_GB2312" pitchFamily="49" charset="-122"/>
              </a:rPr>
              <a:t>统计学中常用的基本概念</a:t>
            </a:r>
            <a:endParaRPr lang="zh-CN" altLang="en-US" dirty="0">
              <a:latin typeface="楷体_GB2312" pitchFamily="49" charset="-122"/>
              <a:ea typeface="楷体_GB2312" pitchFamily="49" charset="-122"/>
            </a:endParaRPr>
          </a:p>
        </p:txBody>
      </p:sp>
      <p:sp>
        <p:nvSpPr>
          <p:cNvPr id="1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25</a:t>
            </a:fld>
            <a:r>
              <a:rPr lang="en-US" altLang="zh-CN" sz="800">
                <a:solidFill>
                  <a:schemeClr val="bg1"/>
                </a:solidFill>
              </a:rPr>
              <a:t> ]</a:t>
            </a: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1.3.4 </a:t>
            </a:r>
            <a:r>
              <a:rPr lang="zh-CN" altLang="zh-CN" dirty="0" smtClean="0"/>
              <a:t>变量</a:t>
            </a:r>
            <a:r>
              <a:rPr lang="zh-CN" altLang="zh-CN" dirty="0"/>
              <a:t>与数据</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3631763"/>
          </a:xfrm>
          <a:prstGeom prst="rect">
            <a:avLst/>
          </a:prstGeom>
          <a:noFill/>
          <a:ln w="9525" algn="ctr">
            <a:noFill/>
            <a:miter lim="800000"/>
            <a:headEnd/>
            <a:tailEnd/>
          </a:ln>
        </p:spPr>
        <p:txBody>
          <a:bodyPr>
            <a:spAutoFit/>
          </a:bodyPr>
          <a:lstStyle/>
          <a:p>
            <a:r>
              <a:rPr lang="en-US" altLang="zh-CN" sz="2000" dirty="0" smtClean="0">
                <a:ea typeface="楷体_GB2312"/>
              </a:rPr>
              <a:t>        </a:t>
            </a:r>
            <a:r>
              <a:rPr lang="zh-CN" altLang="zh-CN" sz="2000" dirty="0" smtClean="0">
                <a:ea typeface="楷体_GB2312"/>
              </a:rPr>
              <a:t>变量</a:t>
            </a:r>
            <a:r>
              <a:rPr lang="zh-CN" altLang="zh-CN" sz="2000" dirty="0">
                <a:ea typeface="楷体_GB2312"/>
              </a:rPr>
              <a:t>是说明现象某种特征的概念，其特点是从一次观察到下一次观察结果会呈现出差别或变化，如“商品销售额”、“受教育程度”、“产品的质量等级”等都是变量。变量的具体取值称为变量值，例如商品销售额可以是</a:t>
            </a:r>
            <a:r>
              <a:rPr lang="en-US" altLang="zh-CN" sz="2000" dirty="0">
                <a:ea typeface="楷体_GB2312"/>
              </a:rPr>
              <a:t>20</a:t>
            </a:r>
            <a:r>
              <a:rPr lang="zh-CN" altLang="zh-CN" sz="2000" dirty="0">
                <a:ea typeface="楷体_GB2312"/>
              </a:rPr>
              <a:t>万元、</a:t>
            </a:r>
            <a:r>
              <a:rPr lang="en-US" altLang="zh-CN" sz="2000" dirty="0">
                <a:ea typeface="楷体_GB2312"/>
              </a:rPr>
              <a:t>30</a:t>
            </a:r>
            <a:r>
              <a:rPr lang="zh-CN" altLang="zh-CN" sz="2000" dirty="0">
                <a:ea typeface="楷体_GB2312"/>
              </a:rPr>
              <a:t>万元、</a:t>
            </a:r>
            <a:r>
              <a:rPr lang="en-US" altLang="zh-CN" sz="2000" dirty="0">
                <a:ea typeface="楷体_GB2312"/>
              </a:rPr>
              <a:t>40</a:t>
            </a:r>
            <a:r>
              <a:rPr lang="zh-CN" altLang="zh-CN" sz="2000" dirty="0">
                <a:ea typeface="楷体_GB2312"/>
              </a:rPr>
              <a:t>万元等，这些数字就是变量值。统计数据就是统计变量的某些取值。</a:t>
            </a:r>
          </a:p>
          <a:p>
            <a:r>
              <a:rPr lang="en-US" altLang="zh-CN" sz="2000" dirty="0" smtClean="0">
                <a:ea typeface="楷体_GB2312"/>
              </a:rPr>
              <a:t>        </a:t>
            </a:r>
            <a:r>
              <a:rPr lang="zh-CN" altLang="zh-CN" sz="2000" dirty="0" smtClean="0">
                <a:ea typeface="楷体_GB2312"/>
              </a:rPr>
              <a:t>变量</a:t>
            </a:r>
            <a:r>
              <a:rPr lang="zh-CN" altLang="zh-CN" sz="2000" dirty="0">
                <a:ea typeface="楷体_GB2312"/>
              </a:rPr>
              <a:t>可分为连续变量和离散变量。连续变量的数值是连续不断的，相邻两个值之间可以无限分割，可取无数个值，例如企业的产值、利润、劳动生产率等。离散变量的数值都是可以用整数位断开的，如职工人数、企业个数、工业产品实物量等。在实际工作中，有些性质上属于连续变量，但通常近似的按整数取值，也可以把它们当作离散变量来处理，如人的年龄、学生考试成绩。</a:t>
            </a:r>
          </a:p>
        </p:txBody>
      </p:sp>
      <p:sp>
        <p:nvSpPr>
          <p:cNvPr id="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dirty="0">
                <a:latin typeface="楷体_GB2312" pitchFamily="49" charset="-122"/>
                <a:ea typeface="楷体_GB2312" pitchFamily="49" charset="-122"/>
              </a:rPr>
              <a:t>1.3 </a:t>
            </a:r>
            <a:r>
              <a:rPr lang="zh-CN" altLang="en-US" dirty="0">
                <a:ea typeface="楷体_GB2312" pitchFamily="49" charset="-122"/>
              </a:rPr>
              <a:t>统计学中常用的基本概念</a:t>
            </a:r>
            <a:endParaRPr lang="zh-CN" altLang="en-US" dirty="0">
              <a:latin typeface="楷体_GB2312" pitchFamily="49" charset="-122"/>
              <a:ea typeface="楷体_GB2312" pitchFamily="49" charset="-122"/>
            </a:endParaRPr>
          </a:p>
        </p:txBody>
      </p:sp>
      <p:sp>
        <p:nvSpPr>
          <p:cNvPr id="1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3 Basic </a:t>
            </a:r>
            <a:r>
              <a:rPr lang="en-US" altLang="zh-CN" b="1" i="1" dirty="0" smtClean="0">
                <a:solidFill>
                  <a:srgbClr val="008000"/>
                </a:solidFill>
                <a:latin typeface="楷体_GB2312" pitchFamily="49" charset="-122"/>
                <a:ea typeface="楷体_GB2312" pitchFamily="49" charset="-122"/>
              </a:rPr>
              <a:t>Concepts </a:t>
            </a:r>
            <a:r>
              <a:rPr lang="en-US" altLang="zh-CN" b="1" i="1" dirty="0">
                <a:solidFill>
                  <a:srgbClr val="008000"/>
                </a:solidFill>
                <a:latin typeface="楷体_GB2312" pitchFamily="49" charset="-122"/>
                <a:ea typeface="楷体_GB2312" pitchFamily="49" charset="-122"/>
              </a:rPr>
              <a:t>in </a:t>
            </a:r>
            <a:r>
              <a:rPr lang="en-US" altLang="zh-CN" b="1" i="1" dirty="0" smtClean="0">
                <a:solidFill>
                  <a:srgbClr val="008000"/>
                </a:solidFill>
                <a:latin typeface="楷体_GB2312" pitchFamily="49" charset="-122"/>
                <a:ea typeface="楷体_GB2312" pitchFamily="49" charset="-122"/>
              </a:rPr>
              <a:t>Statistics</a:t>
            </a:r>
            <a:endParaRPr lang="en-US" altLang="zh-CN" b="1" i="1" dirty="0">
              <a:solidFill>
                <a:srgbClr val="008000"/>
              </a:solidFill>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26</a:t>
            </a:fld>
            <a:r>
              <a:rPr lang="en-US" altLang="zh-CN" sz="800">
                <a:solidFill>
                  <a:schemeClr val="bg1"/>
                </a:solidFill>
              </a:rPr>
              <a:t> ]</a:t>
            </a:r>
          </a:p>
        </p:txBody>
      </p:sp>
      <p:sp>
        <p:nvSpPr>
          <p:cNvPr id="2048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1.4</a:t>
            </a:r>
            <a:r>
              <a:rPr lang="zh-CN" altLang="en-US">
                <a:latin typeface="楷体_GB2312" pitchFamily="49" charset="-122"/>
                <a:ea typeface="楷体_GB2312" pitchFamily="49" charset="-122"/>
              </a:rPr>
              <a:t> </a:t>
            </a:r>
            <a:r>
              <a:rPr lang="zh-CN" altLang="en-US">
                <a:ea typeface="楷体_GB2312" pitchFamily="49" charset="-122"/>
              </a:rPr>
              <a:t>统计数据的类型</a:t>
            </a:r>
            <a:endParaRPr lang="zh-CN" altLang="en-US">
              <a:latin typeface="楷体_GB2312" pitchFamily="49" charset="-122"/>
              <a:ea typeface="楷体_GB2312" pitchFamily="49" charset="-122"/>
            </a:endParaRPr>
          </a:p>
        </p:txBody>
      </p:sp>
      <p:sp>
        <p:nvSpPr>
          <p:cNvPr id="2048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4 Type of </a:t>
            </a:r>
            <a:r>
              <a:rPr lang="en-US" altLang="zh-CN" b="1" i="1" dirty="0" smtClean="0">
                <a:solidFill>
                  <a:srgbClr val="008000"/>
                </a:solidFill>
                <a:latin typeface="楷体_GB2312" pitchFamily="49" charset="-122"/>
                <a:ea typeface="楷体_GB2312" pitchFamily="49" charset="-122"/>
              </a:rPr>
              <a:t>Statistical Data</a:t>
            </a:r>
            <a:endParaRPr lang="en-US" altLang="zh-CN" b="1" i="1" dirty="0">
              <a:solidFill>
                <a:srgbClr val="008000"/>
              </a:solidFill>
              <a:latin typeface="楷体_GB2312" pitchFamily="49" charset="-122"/>
              <a:ea typeface="楷体_GB2312" pitchFamily="49" charset="-122"/>
            </a:endParaRPr>
          </a:p>
        </p:txBody>
      </p:sp>
      <p:grpSp>
        <p:nvGrpSpPr>
          <p:cNvPr id="44034" name="Group 2"/>
          <p:cNvGrpSpPr>
            <a:grpSpLocks/>
          </p:cNvGrpSpPr>
          <p:nvPr/>
        </p:nvGrpSpPr>
        <p:grpSpPr bwMode="auto">
          <a:xfrm>
            <a:off x="570744" y="1988800"/>
            <a:ext cx="7983431" cy="4180469"/>
            <a:chOff x="2066" y="8304"/>
            <a:chExt cx="6276" cy="4300"/>
          </a:xfrm>
        </p:grpSpPr>
        <p:grpSp>
          <p:nvGrpSpPr>
            <p:cNvPr id="44035" name="Group 3"/>
            <p:cNvGrpSpPr>
              <a:grpSpLocks/>
            </p:cNvGrpSpPr>
            <p:nvPr/>
          </p:nvGrpSpPr>
          <p:grpSpPr bwMode="auto">
            <a:xfrm>
              <a:off x="3864" y="9211"/>
              <a:ext cx="652" cy="2843"/>
              <a:chOff x="3864" y="10380"/>
              <a:chExt cx="652" cy="715"/>
            </a:xfrm>
          </p:grpSpPr>
          <p:cxnSp>
            <p:nvCxnSpPr>
              <p:cNvPr id="44036" name="AutoShape 4"/>
              <p:cNvCxnSpPr>
                <a:cxnSpLocks noChangeShapeType="1"/>
              </p:cNvCxnSpPr>
              <p:nvPr/>
            </p:nvCxnSpPr>
            <p:spPr bwMode="auto">
              <a:xfrm>
                <a:off x="3864" y="10789"/>
                <a:ext cx="644" cy="306"/>
              </a:xfrm>
              <a:prstGeom prst="bentConnector3">
                <a:avLst>
                  <a:gd name="adj1" fmla="val 50000"/>
                </a:avLst>
              </a:prstGeom>
              <a:noFill/>
              <a:ln w="9525">
                <a:solidFill>
                  <a:srgbClr val="000000"/>
                </a:solidFill>
                <a:miter lim="800000"/>
                <a:headEnd/>
                <a:tailEnd type="triangle" w="med" len="med"/>
              </a:ln>
            </p:spPr>
          </p:cxnSp>
          <p:cxnSp>
            <p:nvCxnSpPr>
              <p:cNvPr id="44037" name="AutoShape 5"/>
              <p:cNvCxnSpPr>
                <a:cxnSpLocks noChangeShapeType="1"/>
              </p:cNvCxnSpPr>
              <p:nvPr/>
            </p:nvCxnSpPr>
            <p:spPr bwMode="auto">
              <a:xfrm flipV="1">
                <a:off x="3864" y="10380"/>
                <a:ext cx="652" cy="409"/>
              </a:xfrm>
              <a:prstGeom prst="bentConnector3">
                <a:avLst>
                  <a:gd name="adj1" fmla="val 50000"/>
                </a:avLst>
              </a:prstGeom>
              <a:noFill/>
              <a:ln w="9525">
                <a:solidFill>
                  <a:srgbClr val="000000"/>
                </a:solidFill>
                <a:miter lim="800000"/>
                <a:headEnd/>
                <a:tailEnd type="triangle" w="med" len="med"/>
              </a:ln>
            </p:spPr>
          </p:cxnSp>
        </p:grpSp>
        <p:grpSp>
          <p:nvGrpSpPr>
            <p:cNvPr id="44038" name="Group 6"/>
            <p:cNvGrpSpPr>
              <a:grpSpLocks/>
            </p:cNvGrpSpPr>
            <p:nvPr/>
          </p:nvGrpSpPr>
          <p:grpSpPr bwMode="auto">
            <a:xfrm>
              <a:off x="5855" y="11760"/>
              <a:ext cx="891" cy="615"/>
              <a:chOff x="5855" y="11760"/>
              <a:chExt cx="891" cy="615"/>
            </a:xfrm>
          </p:grpSpPr>
          <p:cxnSp>
            <p:nvCxnSpPr>
              <p:cNvPr id="44039" name="AutoShape 7"/>
              <p:cNvCxnSpPr>
                <a:cxnSpLocks noChangeShapeType="1"/>
              </p:cNvCxnSpPr>
              <p:nvPr/>
            </p:nvCxnSpPr>
            <p:spPr bwMode="auto">
              <a:xfrm>
                <a:off x="5862" y="12069"/>
                <a:ext cx="877" cy="306"/>
              </a:xfrm>
              <a:prstGeom prst="bentConnector3">
                <a:avLst>
                  <a:gd name="adj1" fmla="val 49944"/>
                </a:avLst>
              </a:prstGeom>
              <a:noFill/>
              <a:ln w="9525">
                <a:solidFill>
                  <a:srgbClr val="000000"/>
                </a:solidFill>
                <a:miter lim="800000"/>
                <a:headEnd/>
                <a:tailEnd type="triangle" w="med" len="med"/>
              </a:ln>
            </p:spPr>
          </p:cxnSp>
          <p:cxnSp>
            <p:nvCxnSpPr>
              <p:cNvPr id="44040" name="AutoShape 8"/>
              <p:cNvCxnSpPr>
                <a:cxnSpLocks noChangeShapeType="1"/>
              </p:cNvCxnSpPr>
              <p:nvPr/>
            </p:nvCxnSpPr>
            <p:spPr bwMode="auto">
              <a:xfrm flipV="1">
                <a:off x="5855" y="11760"/>
                <a:ext cx="891" cy="309"/>
              </a:xfrm>
              <a:prstGeom prst="bentConnector3">
                <a:avLst>
                  <a:gd name="adj1" fmla="val 49944"/>
                </a:avLst>
              </a:prstGeom>
              <a:noFill/>
              <a:ln w="9525">
                <a:solidFill>
                  <a:srgbClr val="000000"/>
                </a:solidFill>
                <a:miter lim="800000"/>
                <a:headEnd/>
                <a:tailEnd type="triangle" w="med" len="med"/>
              </a:ln>
            </p:spPr>
          </p:cxnSp>
        </p:grpSp>
        <p:grpSp>
          <p:nvGrpSpPr>
            <p:cNvPr id="44041" name="Group 9"/>
            <p:cNvGrpSpPr>
              <a:grpSpLocks/>
            </p:cNvGrpSpPr>
            <p:nvPr/>
          </p:nvGrpSpPr>
          <p:grpSpPr bwMode="auto">
            <a:xfrm>
              <a:off x="5870" y="10480"/>
              <a:ext cx="891" cy="615"/>
              <a:chOff x="5855" y="11760"/>
              <a:chExt cx="891" cy="615"/>
            </a:xfrm>
          </p:grpSpPr>
          <p:cxnSp>
            <p:nvCxnSpPr>
              <p:cNvPr id="44042" name="AutoShape 10"/>
              <p:cNvCxnSpPr>
                <a:cxnSpLocks noChangeShapeType="1"/>
              </p:cNvCxnSpPr>
              <p:nvPr/>
            </p:nvCxnSpPr>
            <p:spPr bwMode="auto">
              <a:xfrm>
                <a:off x="5862" y="12069"/>
                <a:ext cx="877" cy="306"/>
              </a:xfrm>
              <a:prstGeom prst="bentConnector3">
                <a:avLst>
                  <a:gd name="adj1" fmla="val 49944"/>
                </a:avLst>
              </a:prstGeom>
              <a:noFill/>
              <a:ln w="9525">
                <a:solidFill>
                  <a:srgbClr val="000000"/>
                </a:solidFill>
                <a:miter lim="800000"/>
                <a:headEnd/>
                <a:tailEnd type="triangle" w="med" len="med"/>
              </a:ln>
            </p:spPr>
          </p:cxnSp>
          <p:cxnSp>
            <p:nvCxnSpPr>
              <p:cNvPr id="44043" name="AutoShape 11"/>
              <p:cNvCxnSpPr>
                <a:cxnSpLocks noChangeShapeType="1"/>
              </p:cNvCxnSpPr>
              <p:nvPr/>
            </p:nvCxnSpPr>
            <p:spPr bwMode="auto">
              <a:xfrm flipV="1">
                <a:off x="5855" y="11760"/>
                <a:ext cx="891" cy="309"/>
              </a:xfrm>
              <a:prstGeom prst="bentConnector3">
                <a:avLst>
                  <a:gd name="adj1" fmla="val 49944"/>
                </a:avLst>
              </a:prstGeom>
              <a:noFill/>
              <a:ln w="9525">
                <a:solidFill>
                  <a:srgbClr val="000000"/>
                </a:solidFill>
                <a:miter lim="800000"/>
                <a:headEnd/>
                <a:tailEnd type="triangle" w="med" len="med"/>
              </a:ln>
            </p:spPr>
          </p:cxnSp>
        </p:grpSp>
        <p:grpSp>
          <p:nvGrpSpPr>
            <p:cNvPr id="44044" name="Group 12"/>
            <p:cNvGrpSpPr>
              <a:grpSpLocks/>
            </p:cNvGrpSpPr>
            <p:nvPr/>
          </p:nvGrpSpPr>
          <p:grpSpPr bwMode="auto">
            <a:xfrm>
              <a:off x="5870" y="8565"/>
              <a:ext cx="884" cy="1230"/>
              <a:chOff x="5870" y="8565"/>
              <a:chExt cx="884" cy="1230"/>
            </a:xfrm>
          </p:grpSpPr>
          <p:cxnSp>
            <p:nvCxnSpPr>
              <p:cNvPr id="44045" name="AutoShape 13"/>
              <p:cNvCxnSpPr>
                <a:cxnSpLocks noChangeShapeType="1"/>
              </p:cNvCxnSpPr>
              <p:nvPr/>
            </p:nvCxnSpPr>
            <p:spPr bwMode="auto">
              <a:xfrm flipV="1">
                <a:off x="5877" y="8565"/>
                <a:ext cx="862" cy="645"/>
              </a:xfrm>
              <a:prstGeom prst="bentConnector3">
                <a:avLst>
                  <a:gd name="adj1" fmla="val 50000"/>
                </a:avLst>
              </a:prstGeom>
              <a:noFill/>
              <a:ln w="9525">
                <a:solidFill>
                  <a:srgbClr val="000000"/>
                </a:solidFill>
                <a:miter lim="800000"/>
                <a:headEnd/>
                <a:tailEnd type="triangle" w="med" len="med"/>
              </a:ln>
            </p:spPr>
          </p:cxnSp>
          <p:cxnSp>
            <p:nvCxnSpPr>
              <p:cNvPr id="44046" name="AutoShape 14"/>
              <p:cNvCxnSpPr>
                <a:cxnSpLocks noChangeShapeType="1"/>
              </p:cNvCxnSpPr>
              <p:nvPr/>
            </p:nvCxnSpPr>
            <p:spPr bwMode="auto">
              <a:xfrm>
                <a:off x="5870" y="9210"/>
                <a:ext cx="869" cy="585"/>
              </a:xfrm>
              <a:prstGeom prst="bentConnector3">
                <a:avLst>
                  <a:gd name="adj1" fmla="val 49944"/>
                </a:avLst>
              </a:prstGeom>
              <a:noFill/>
              <a:ln w="9525">
                <a:solidFill>
                  <a:srgbClr val="000000"/>
                </a:solidFill>
                <a:miter lim="800000"/>
                <a:headEnd/>
                <a:tailEnd type="triangle" w="med" len="med"/>
              </a:ln>
            </p:spPr>
          </p:cxnSp>
          <p:cxnSp>
            <p:nvCxnSpPr>
              <p:cNvPr id="44047" name="AutoShape 15"/>
              <p:cNvCxnSpPr>
                <a:cxnSpLocks noChangeShapeType="1"/>
              </p:cNvCxnSpPr>
              <p:nvPr/>
            </p:nvCxnSpPr>
            <p:spPr bwMode="auto">
              <a:xfrm>
                <a:off x="5870" y="9210"/>
                <a:ext cx="884" cy="1"/>
              </a:xfrm>
              <a:prstGeom prst="straightConnector1">
                <a:avLst/>
              </a:prstGeom>
              <a:noFill/>
              <a:ln w="9525">
                <a:solidFill>
                  <a:srgbClr val="000000"/>
                </a:solidFill>
                <a:round/>
                <a:headEnd/>
                <a:tailEnd type="triangle" w="med" len="med"/>
              </a:ln>
            </p:spPr>
          </p:cxnSp>
        </p:grpSp>
        <p:grpSp>
          <p:nvGrpSpPr>
            <p:cNvPr id="44048" name="Group 16"/>
            <p:cNvGrpSpPr>
              <a:grpSpLocks/>
            </p:cNvGrpSpPr>
            <p:nvPr/>
          </p:nvGrpSpPr>
          <p:grpSpPr bwMode="auto">
            <a:xfrm>
              <a:off x="2066" y="8304"/>
              <a:ext cx="6276" cy="4300"/>
              <a:chOff x="2066" y="8304"/>
              <a:chExt cx="6276" cy="4300"/>
            </a:xfrm>
          </p:grpSpPr>
          <p:sp>
            <p:nvSpPr>
              <p:cNvPr id="44049" name="Text Box 17"/>
              <p:cNvSpPr txBox="1">
                <a:spLocks noChangeArrowheads="1"/>
              </p:cNvSpPr>
              <p:nvPr/>
            </p:nvSpPr>
            <p:spPr bwMode="auto">
              <a:xfrm>
                <a:off x="2066" y="10586"/>
                <a:ext cx="1839" cy="475"/>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统计数据的类型</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grpSp>
            <p:nvGrpSpPr>
              <p:cNvPr id="44050" name="Group 18"/>
              <p:cNvGrpSpPr>
                <a:grpSpLocks/>
              </p:cNvGrpSpPr>
              <p:nvPr/>
            </p:nvGrpSpPr>
            <p:grpSpPr bwMode="auto">
              <a:xfrm>
                <a:off x="6745" y="8304"/>
                <a:ext cx="1597" cy="4300"/>
                <a:chOff x="6745" y="8304"/>
                <a:chExt cx="1597" cy="4300"/>
              </a:xfrm>
            </p:grpSpPr>
            <p:sp>
              <p:nvSpPr>
                <p:cNvPr id="44051" name="Text Box 19"/>
                <p:cNvSpPr txBox="1">
                  <a:spLocks noChangeArrowheads="1"/>
                </p:cNvSpPr>
                <p:nvPr/>
              </p:nvSpPr>
              <p:spPr bwMode="auto">
                <a:xfrm>
                  <a:off x="6761" y="10216"/>
                  <a:ext cx="114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观测数据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2" name="Text Box 20"/>
                <p:cNvSpPr txBox="1">
                  <a:spLocks noChangeArrowheads="1"/>
                </p:cNvSpPr>
                <p:nvPr/>
              </p:nvSpPr>
              <p:spPr bwMode="auto">
                <a:xfrm>
                  <a:off x="6761" y="10854"/>
                  <a:ext cx="114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实验数据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3" name="Text Box 21"/>
                <p:cNvSpPr txBox="1">
                  <a:spLocks noChangeArrowheads="1"/>
                </p:cNvSpPr>
                <p:nvPr/>
              </p:nvSpPr>
              <p:spPr bwMode="auto">
                <a:xfrm>
                  <a:off x="6761" y="11491"/>
                  <a:ext cx="114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截面数据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4" name="Text Box 22"/>
                <p:cNvSpPr txBox="1">
                  <a:spLocks noChangeArrowheads="1"/>
                </p:cNvSpPr>
                <p:nvPr/>
              </p:nvSpPr>
              <p:spPr bwMode="auto">
                <a:xfrm>
                  <a:off x="6745" y="12129"/>
                  <a:ext cx="1597" cy="475"/>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时间序列数据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5" name="Text Box 23"/>
                <p:cNvSpPr txBox="1">
                  <a:spLocks noChangeArrowheads="1"/>
                </p:cNvSpPr>
                <p:nvPr/>
              </p:nvSpPr>
              <p:spPr bwMode="auto">
                <a:xfrm>
                  <a:off x="6761" y="9579"/>
                  <a:ext cx="135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数值型数据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6" name="Text Box 24"/>
                <p:cNvSpPr txBox="1">
                  <a:spLocks noChangeArrowheads="1"/>
                </p:cNvSpPr>
                <p:nvPr/>
              </p:nvSpPr>
              <p:spPr bwMode="auto">
                <a:xfrm>
                  <a:off x="6761" y="8941"/>
                  <a:ext cx="114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顺序数据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7" name="Text Box 25"/>
                <p:cNvSpPr txBox="1">
                  <a:spLocks noChangeArrowheads="1"/>
                </p:cNvSpPr>
                <p:nvPr/>
              </p:nvSpPr>
              <p:spPr bwMode="auto">
                <a:xfrm>
                  <a:off x="6761" y="8304"/>
                  <a:ext cx="114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分类数据</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grpSp>
          <p:sp>
            <p:nvSpPr>
              <p:cNvPr id="44058" name="Text Box 26"/>
              <p:cNvSpPr txBox="1">
                <a:spLocks noChangeArrowheads="1"/>
              </p:cNvSpPr>
              <p:nvPr/>
            </p:nvSpPr>
            <p:spPr bwMode="auto">
              <a:xfrm>
                <a:off x="4516" y="10572"/>
                <a:ext cx="135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按收集方法</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59" name="Text Box 27"/>
              <p:cNvSpPr txBox="1">
                <a:spLocks noChangeArrowheads="1"/>
              </p:cNvSpPr>
              <p:nvPr/>
            </p:nvSpPr>
            <p:spPr bwMode="auto">
              <a:xfrm>
                <a:off x="4516" y="11840"/>
                <a:ext cx="135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按时间状况</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44060" name="Text Box 28"/>
              <p:cNvSpPr txBox="1">
                <a:spLocks noChangeArrowheads="1"/>
              </p:cNvSpPr>
              <p:nvPr/>
            </p:nvSpPr>
            <p:spPr bwMode="auto">
              <a:xfrm>
                <a:off x="4524" y="8998"/>
                <a:ext cx="1354" cy="471"/>
              </a:xfrm>
              <a:prstGeom prst="rect">
                <a:avLst/>
              </a:prstGeom>
              <a:solidFill>
                <a:srgbClr val="FFFFFF"/>
              </a:solidFill>
              <a:ln w="9525">
                <a:solidFill>
                  <a:srgbClr val="000000"/>
                </a:solidFill>
                <a:miter lim="800000"/>
                <a:headEnd/>
                <a:tailEnd/>
              </a:ln>
            </p:spPr>
            <p:txBody>
              <a:bodyPr vert="horz" wrap="none" lIns="91440" tIns="45720" rIns="91440" bIns="45720" numCol="1" anchor="t" anchorCtr="0" compatLnSpc="1">
                <a:prstTxWarp prst="textNoShape">
                  <a:avLst/>
                </a:prstTxWarp>
                <a:spAutoFit/>
              </a:bodyPr>
              <a:lstStyle/>
              <a:p>
                <a:pPr marL="0" marR="0" lvl="0" indent="0" algn="just" defTabSz="914400" rtl="0" eaLnBrk="1" fontAlgn="base" latinLnBrk="0" hangingPunct="1">
                  <a:lnSpc>
                    <a:spcPct val="100000"/>
                  </a:lnSpc>
                  <a:spcBef>
                    <a:spcPct val="50000"/>
                  </a:spcBef>
                  <a:spcAft>
                    <a:spcPct val="0"/>
                  </a:spcAft>
                  <a:buClrTx/>
                  <a:buSzTx/>
                  <a:buFontTx/>
                  <a:buNone/>
                  <a:tabLst/>
                </a:pPr>
                <a:r>
                  <a:rPr kumimoji="0" lang="zh-CN" altLang="en-US" b="0" i="0" u="none" strike="noStrike" cap="none" normalizeH="0" baseline="0" smtClean="0">
                    <a:ln>
                      <a:noFill/>
                    </a:ln>
                    <a:solidFill>
                      <a:schemeClr val="tx1"/>
                    </a:solidFill>
                    <a:effectLst/>
                    <a:latin typeface="Calibri" pitchFamily="34" charset="0"/>
                    <a:ea typeface="宋体" pitchFamily="2" charset="-122"/>
                  </a:rPr>
                  <a:t>按计量尺度</a:t>
                </a:r>
                <a:endParaRPr kumimoji="0" lang="zh-CN" b="0" i="0" u="none" strike="noStrike" cap="none" normalizeH="0" baseline="0" smtClean="0">
                  <a:ln>
                    <a:noFill/>
                  </a:ln>
                  <a:solidFill>
                    <a:schemeClr val="tx1"/>
                  </a:solidFill>
                  <a:effectLst/>
                  <a:latin typeface="Times New Roman" pitchFamily="18" charset="0"/>
                  <a:ea typeface="宋体" pitchFamily="2" charset="-122"/>
                </a:endParaRPr>
              </a:p>
            </p:txBody>
          </p:sp>
        </p:grpSp>
        <p:cxnSp>
          <p:nvCxnSpPr>
            <p:cNvPr id="44061" name="AutoShape 29"/>
            <p:cNvCxnSpPr>
              <a:cxnSpLocks noChangeShapeType="1"/>
            </p:cNvCxnSpPr>
            <p:nvPr/>
          </p:nvCxnSpPr>
          <p:spPr bwMode="auto">
            <a:xfrm>
              <a:off x="3872" y="10837"/>
              <a:ext cx="644" cy="0"/>
            </a:xfrm>
            <a:prstGeom prst="straightConnector1">
              <a:avLst/>
            </a:prstGeom>
            <a:noFill/>
            <a:ln w="9525">
              <a:solidFill>
                <a:srgbClr val="000000"/>
              </a:solidFill>
              <a:round/>
              <a:headEnd/>
              <a:tailEnd type="triangle" w="med" len="med"/>
            </a:ln>
          </p:spPr>
        </p:cxn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27</a:t>
            </a:fld>
            <a:r>
              <a:rPr lang="en-US" altLang="zh-CN" sz="800">
                <a:solidFill>
                  <a:schemeClr val="bg1"/>
                </a:solidFill>
              </a:rPr>
              <a:t> ]</a:t>
            </a:r>
          </a:p>
        </p:txBody>
      </p:sp>
      <p:sp>
        <p:nvSpPr>
          <p:cNvPr id="2048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1.4</a:t>
            </a:r>
            <a:r>
              <a:rPr lang="zh-CN" altLang="en-US">
                <a:latin typeface="楷体_GB2312" pitchFamily="49" charset="-122"/>
                <a:ea typeface="楷体_GB2312" pitchFamily="49" charset="-122"/>
              </a:rPr>
              <a:t> </a:t>
            </a:r>
            <a:r>
              <a:rPr lang="zh-CN" altLang="en-US">
                <a:ea typeface="楷体_GB2312" pitchFamily="49" charset="-122"/>
              </a:rPr>
              <a:t>统计数据的类型</a:t>
            </a:r>
            <a:endParaRPr lang="zh-CN" altLang="en-US">
              <a:latin typeface="楷体_GB2312" pitchFamily="49" charset="-122"/>
              <a:ea typeface="楷体_GB2312" pitchFamily="49" charset="-122"/>
            </a:endParaRPr>
          </a:p>
        </p:txBody>
      </p:sp>
      <p:sp>
        <p:nvSpPr>
          <p:cNvPr id="2048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4 Type of </a:t>
            </a:r>
            <a:r>
              <a:rPr lang="en-US" altLang="zh-CN" b="1" i="1" dirty="0" smtClean="0">
                <a:solidFill>
                  <a:srgbClr val="008000"/>
                </a:solidFill>
                <a:latin typeface="楷体_GB2312" pitchFamily="49" charset="-122"/>
                <a:ea typeface="楷体_GB2312" pitchFamily="49" charset="-122"/>
              </a:rPr>
              <a:t>Statistical Data</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1.4.1 </a:t>
            </a:r>
            <a:r>
              <a:rPr lang="zh-CN" altLang="zh-CN" dirty="0" smtClean="0"/>
              <a:t>按</a:t>
            </a:r>
            <a:r>
              <a:rPr lang="zh-CN" altLang="zh-CN" dirty="0"/>
              <a:t>计量尺度</a:t>
            </a:r>
            <a:r>
              <a:rPr lang="zh-CN" altLang="zh-CN" dirty="0" smtClean="0"/>
              <a:t>分类</a:t>
            </a:r>
            <a:r>
              <a:rPr lang="zh-CN" altLang="en-US" dirty="0" smtClean="0"/>
              <a:t>：</a:t>
            </a:r>
            <a:r>
              <a:rPr lang="zh-CN" altLang="zh-CN" sz="2000" b="1" dirty="0" smtClean="0"/>
              <a:t>可以分为</a:t>
            </a:r>
            <a:r>
              <a:rPr lang="zh-CN" altLang="zh-CN" sz="2000" b="1" dirty="0"/>
              <a:t>分类数据、顺序数据和数值型数据</a:t>
            </a:r>
            <a:r>
              <a:rPr lang="zh-CN" altLang="zh-CN" sz="2000" dirty="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4093428"/>
          </a:xfrm>
          <a:prstGeom prst="rect">
            <a:avLst/>
          </a:prstGeom>
          <a:noFill/>
          <a:ln w="9525" algn="ctr">
            <a:noFill/>
            <a:miter lim="800000"/>
            <a:headEnd/>
            <a:tailEnd/>
          </a:ln>
        </p:spPr>
        <p:txBody>
          <a:bodyPr>
            <a:spAutoFit/>
          </a:bodyPr>
          <a:lstStyle/>
          <a:p>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分类数据</a:t>
            </a:r>
            <a:r>
              <a:rPr lang="zh-CN" altLang="zh-CN" sz="2000" dirty="0" smtClean="0"/>
              <a:t>（</a:t>
            </a:r>
            <a:r>
              <a:rPr lang="en-US" altLang="zh-CN" sz="2000" dirty="0" smtClean="0"/>
              <a:t>Categorical  Data</a:t>
            </a:r>
            <a:r>
              <a:rPr lang="zh-CN" altLang="zh-CN" sz="2000" dirty="0" smtClean="0"/>
              <a:t>）</a:t>
            </a:r>
            <a:endParaRPr lang="zh-CN" altLang="zh-CN" sz="2000" dirty="0"/>
          </a:p>
          <a:p>
            <a:r>
              <a:rPr lang="en-US" altLang="zh-CN" sz="2000" dirty="0" smtClean="0">
                <a:ea typeface="楷体_GB2312"/>
              </a:rPr>
              <a:t>        </a:t>
            </a:r>
            <a:r>
              <a:rPr lang="zh-CN" altLang="zh-CN" sz="2000" dirty="0" smtClean="0">
                <a:ea typeface="楷体_GB2312"/>
              </a:rPr>
              <a:t>分类数据是</a:t>
            </a:r>
            <a:r>
              <a:rPr lang="zh-CN" altLang="zh-CN" sz="2000" dirty="0">
                <a:ea typeface="楷体_GB2312"/>
              </a:rPr>
              <a:t>只能归于某一类别的非数字型数据，它是对事物进行分类的结果，数据表现为类别，是用文字来表述的，如人口按性别分为男、女两类，受教育程度也可以按不同类别来区分。通常用频数来表示分类的结果，如我国</a:t>
            </a:r>
            <a:r>
              <a:rPr lang="en-US" altLang="zh-CN" sz="2000" dirty="0">
                <a:ea typeface="楷体_GB2312"/>
              </a:rPr>
              <a:t>2012</a:t>
            </a:r>
            <a:r>
              <a:rPr lang="zh-CN" altLang="zh-CN" sz="2000" dirty="0">
                <a:ea typeface="楷体_GB2312"/>
              </a:rPr>
              <a:t>年末男性人口占</a:t>
            </a:r>
            <a:r>
              <a:rPr lang="en-US" altLang="zh-CN" sz="2000" dirty="0">
                <a:ea typeface="楷体_GB2312"/>
              </a:rPr>
              <a:t>51.3%</a:t>
            </a:r>
            <a:r>
              <a:rPr lang="zh-CN" altLang="zh-CN" sz="2000" dirty="0">
                <a:ea typeface="楷体_GB2312"/>
              </a:rPr>
              <a:t>，女性占</a:t>
            </a:r>
            <a:r>
              <a:rPr lang="en-US" altLang="zh-CN" sz="2000" dirty="0">
                <a:ea typeface="楷体_GB2312"/>
              </a:rPr>
              <a:t>48.7%</a:t>
            </a:r>
            <a:r>
              <a:rPr lang="zh-CN" altLang="zh-CN" sz="2000" dirty="0" smtClean="0">
                <a:ea typeface="楷体_GB2312"/>
              </a:rPr>
              <a:t>。</a:t>
            </a:r>
            <a:endParaRPr lang="en-US" altLang="zh-CN" sz="2000" dirty="0" smtClean="0">
              <a:ea typeface="楷体_GB2312"/>
            </a:endParaRPr>
          </a:p>
          <a:p>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zh-CN" dirty="0" smtClean="0">
                <a:effectLst>
                  <a:outerShdw blurRad="38100" dist="38100" dir="2700000" algn="tl">
                    <a:srgbClr val="C0C0C0"/>
                  </a:outerShdw>
                </a:effectLst>
                <a:latin typeface="楷体_GB2312" pitchFamily="49" charset="-122"/>
                <a:ea typeface="楷体_GB2312" pitchFamily="49" charset="-122"/>
              </a:rPr>
              <a:t>顺序数据（</a:t>
            </a:r>
            <a:r>
              <a:rPr lang="en-US" altLang="zh-CN" sz="2000" dirty="0" smtClean="0"/>
              <a:t>Rank Data</a:t>
            </a:r>
            <a:r>
              <a:rPr lang="zh-CN" altLang="zh-CN" sz="2000" dirty="0" smtClean="0"/>
              <a:t>）</a:t>
            </a:r>
            <a:endParaRPr lang="zh-CN" altLang="zh-CN" sz="2000" dirty="0"/>
          </a:p>
          <a:p>
            <a:r>
              <a:rPr lang="en-US" altLang="zh-CN" sz="2000" dirty="0" smtClean="0">
                <a:ea typeface="楷体_GB2312"/>
              </a:rPr>
              <a:t>        </a:t>
            </a:r>
            <a:r>
              <a:rPr lang="zh-CN" altLang="zh-CN" sz="2000" dirty="0" smtClean="0">
                <a:ea typeface="楷体_GB2312"/>
              </a:rPr>
              <a:t>顺序数据是</a:t>
            </a:r>
            <a:r>
              <a:rPr lang="zh-CN" altLang="zh-CN" sz="2000" dirty="0">
                <a:ea typeface="楷体_GB2312"/>
              </a:rPr>
              <a:t>只能归于某一有序类别的非数字型数据。顺序数据虽然也是类别，但这些类别是有序的。例如，满意度调查中的选项有“非常满意”、“比较满意”、“比较不满意”、“非常不满意”</a:t>
            </a:r>
            <a:r>
              <a:rPr lang="zh-CN" altLang="zh-CN" sz="2000" dirty="0" smtClean="0">
                <a:ea typeface="楷体_GB2312"/>
              </a:rPr>
              <a:t>等。</a:t>
            </a:r>
            <a:r>
              <a:rPr lang="zh-CN" altLang="zh-CN" sz="2000" dirty="0">
                <a:ea typeface="楷体_GB2312"/>
              </a:rPr>
              <a:t>同样，对顺序数据也可以用数字代码来表示。比如，</a:t>
            </a:r>
            <a:r>
              <a:rPr lang="en-US" altLang="zh-CN" sz="2000" dirty="0">
                <a:ea typeface="楷体_GB2312"/>
              </a:rPr>
              <a:t>1</a:t>
            </a:r>
            <a:r>
              <a:rPr lang="zh-CN" altLang="zh-CN" sz="2000" dirty="0">
                <a:ea typeface="楷体_GB2312"/>
              </a:rPr>
              <a:t>—非常满意，</a:t>
            </a:r>
            <a:r>
              <a:rPr lang="en-US" altLang="zh-CN" sz="2000" dirty="0">
                <a:ea typeface="楷体_GB2312"/>
              </a:rPr>
              <a:t>2</a:t>
            </a:r>
            <a:r>
              <a:rPr lang="zh-CN" altLang="zh-CN" sz="2000" dirty="0">
                <a:ea typeface="楷体_GB2312"/>
              </a:rPr>
              <a:t>—比较满意，</a:t>
            </a:r>
            <a:r>
              <a:rPr lang="en-US" altLang="zh-CN" sz="2000" dirty="0">
                <a:ea typeface="楷体_GB2312"/>
              </a:rPr>
              <a:t>3</a:t>
            </a:r>
            <a:r>
              <a:rPr lang="zh-CN" altLang="zh-CN" sz="2000" dirty="0">
                <a:ea typeface="楷体_GB2312"/>
              </a:rPr>
              <a:t>—比较不满意，</a:t>
            </a:r>
            <a:r>
              <a:rPr lang="en-US" altLang="zh-CN" sz="2000" dirty="0">
                <a:ea typeface="楷体_GB2312"/>
              </a:rPr>
              <a:t>4</a:t>
            </a:r>
            <a:r>
              <a:rPr lang="zh-CN" altLang="zh-CN" sz="2000" dirty="0">
                <a:ea typeface="楷体_GB2312"/>
              </a:rPr>
              <a:t>—非常不满意</a:t>
            </a:r>
            <a:r>
              <a:rPr lang="zh-CN" altLang="zh-CN" sz="2000" dirty="0" smtClean="0">
                <a:ea typeface="楷体_GB2312"/>
              </a:rPr>
              <a:t>。</a:t>
            </a:r>
            <a:endParaRPr lang="zh-CN" altLang="zh-CN" sz="2000" dirty="0">
              <a:ea typeface="楷体_GB231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28</a:t>
            </a:fld>
            <a:r>
              <a:rPr lang="en-US" altLang="zh-CN" sz="800">
                <a:solidFill>
                  <a:schemeClr val="bg1"/>
                </a:solidFill>
              </a:rPr>
              <a:t> ]</a:t>
            </a:r>
          </a:p>
        </p:txBody>
      </p:sp>
      <p:sp>
        <p:nvSpPr>
          <p:cNvPr id="2048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1.4</a:t>
            </a:r>
            <a:r>
              <a:rPr lang="zh-CN" altLang="en-US">
                <a:latin typeface="楷体_GB2312" pitchFamily="49" charset="-122"/>
                <a:ea typeface="楷体_GB2312" pitchFamily="49" charset="-122"/>
              </a:rPr>
              <a:t> </a:t>
            </a:r>
            <a:r>
              <a:rPr lang="zh-CN" altLang="en-US">
                <a:ea typeface="楷体_GB2312" pitchFamily="49" charset="-122"/>
              </a:rPr>
              <a:t>统计数据的类型</a:t>
            </a:r>
            <a:endParaRPr lang="zh-CN" altLang="en-US">
              <a:latin typeface="楷体_GB2312" pitchFamily="49" charset="-122"/>
              <a:ea typeface="楷体_GB2312" pitchFamily="49" charset="-122"/>
            </a:endParaRPr>
          </a:p>
        </p:txBody>
      </p:sp>
      <p:sp>
        <p:nvSpPr>
          <p:cNvPr id="2048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4 Type of </a:t>
            </a:r>
            <a:r>
              <a:rPr lang="en-US" altLang="zh-CN" b="1" i="1" dirty="0" smtClean="0">
                <a:solidFill>
                  <a:srgbClr val="008000"/>
                </a:solidFill>
                <a:latin typeface="楷体_GB2312" pitchFamily="49" charset="-122"/>
                <a:ea typeface="楷体_GB2312" pitchFamily="49" charset="-122"/>
              </a:rPr>
              <a:t>Statistical Data</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1.4.1 </a:t>
            </a:r>
            <a:r>
              <a:rPr lang="zh-CN" altLang="zh-CN" dirty="0" smtClean="0"/>
              <a:t>按</a:t>
            </a:r>
            <a:r>
              <a:rPr lang="zh-CN" altLang="zh-CN" dirty="0"/>
              <a:t>计量尺度</a:t>
            </a:r>
            <a:r>
              <a:rPr lang="zh-CN" altLang="zh-CN" dirty="0" smtClean="0"/>
              <a:t>分类</a:t>
            </a:r>
            <a:r>
              <a:rPr lang="zh-CN" altLang="en-US" dirty="0" smtClean="0"/>
              <a:t>：</a:t>
            </a:r>
            <a:r>
              <a:rPr lang="zh-CN" altLang="zh-CN" sz="2000" b="1" dirty="0" smtClean="0"/>
              <a:t>可以分为</a:t>
            </a:r>
            <a:r>
              <a:rPr lang="zh-CN" altLang="zh-CN" sz="2000" b="1" dirty="0"/>
              <a:t>分类数据、顺序数据和数值型数据</a:t>
            </a:r>
            <a:r>
              <a:rPr lang="zh-CN" altLang="zh-CN" sz="2000" dirty="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1538883"/>
          </a:xfrm>
          <a:prstGeom prst="rect">
            <a:avLst/>
          </a:prstGeom>
          <a:noFill/>
          <a:ln w="9525" algn="ctr">
            <a:noFill/>
            <a:miter lim="800000"/>
            <a:headEnd/>
            <a:tailEnd/>
          </a:ln>
        </p:spPr>
        <p:txBody>
          <a:bodyPr>
            <a:spAutoFit/>
          </a:bodyPr>
          <a:lstStyle/>
          <a:p>
            <a:r>
              <a:rPr lang="en-US" altLang="zh-CN" dirty="0" smtClean="0">
                <a:effectLst>
                  <a:outerShdw blurRad="38100" dist="38100" dir="2700000" algn="tl">
                    <a:srgbClr val="C0C0C0"/>
                  </a:outerShdw>
                </a:effectLst>
                <a:latin typeface="楷体_GB2312" pitchFamily="49" charset="-122"/>
                <a:ea typeface="楷体_GB2312" pitchFamily="49" charset="-122"/>
              </a:rPr>
              <a:t>3.</a:t>
            </a:r>
            <a:r>
              <a:rPr lang="zh-CN" altLang="zh-CN" dirty="0" smtClean="0">
                <a:effectLst>
                  <a:outerShdw blurRad="38100" dist="38100" dir="2700000" algn="tl">
                    <a:srgbClr val="C0C0C0"/>
                  </a:outerShdw>
                </a:effectLst>
                <a:latin typeface="楷体_GB2312" pitchFamily="49" charset="-122"/>
                <a:ea typeface="楷体_GB2312" pitchFamily="49" charset="-122"/>
              </a:rPr>
              <a:t>数值</a:t>
            </a:r>
            <a:r>
              <a:rPr lang="zh-CN" altLang="zh-CN" dirty="0">
                <a:effectLst>
                  <a:outerShdw blurRad="38100" dist="38100" dir="2700000" algn="tl">
                    <a:srgbClr val="C0C0C0"/>
                  </a:outerShdw>
                </a:effectLst>
                <a:latin typeface="楷体_GB2312" pitchFamily="49" charset="-122"/>
                <a:ea typeface="楷体_GB2312" pitchFamily="49" charset="-122"/>
              </a:rPr>
              <a:t>型</a:t>
            </a:r>
            <a:r>
              <a:rPr lang="zh-CN" altLang="zh-CN" dirty="0" smtClean="0">
                <a:effectLst>
                  <a:outerShdw blurRad="38100" dist="38100" dir="2700000" algn="tl">
                    <a:srgbClr val="C0C0C0"/>
                  </a:outerShdw>
                </a:effectLst>
                <a:latin typeface="楷体_GB2312" pitchFamily="49" charset="-122"/>
                <a:ea typeface="楷体_GB2312" pitchFamily="49" charset="-122"/>
              </a:rPr>
              <a:t>数据（</a:t>
            </a:r>
            <a:r>
              <a:rPr lang="en-US" altLang="zh-CN" sz="2000" dirty="0" smtClean="0"/>
              <a:t>Metric Data</a:t>
            </a:r>
            <a:r>
              <a:rPr lang="zh-CN" altLang="zh-CN" sz="2000" dirty="0" smtClean="0"/>
              <a:t>）</a:t>
            </a:r>
            <a:endParaRPr lang="zh-CN" altLang="zh-CN" sz="2000" dirty="0"/>
          </a:p>
          <a:p>
            <a:r>
              <a:rPr lang="en-US" altLang="zh-CN" sz="2000" dirty="0" smtClean="0">
                <a:ea typeface="楷体_GB2312"/>
              </a:rPr>
              <a:t>        </a:t>
            </a:r>
            <a:r>
              <a:rPr lang="zh-CN" altLang="zh-CN" sz="2000" dirty="0" smtClean="0">
                <a:ea typeface="楷体_GB2312"/>
              </a:rPr>
              <a:t>数值</a:t>
            </a:r>
            <a:r>
              <a:rPr lang="zh-CN" altLang="zh-CN" sz="2000" dirty="0">
                <a:ea typeface="楷体_GB2312"/>
              </a:rPr>
              <a:t>型</a:t>
            </a:r>
            <a:r>
              <a:rPr lang="zh-CN" altLang="zh-CN" sz="2000" dirty="0" smtClean="0">
                <a:ea typeface="楷体_GB2312"/>
              </a:rPr>
              <a:t>数据是</a:t>
            </a:r>
            <a:r>
              <a:rPr lang="zh-CN" altLang="zh-CN" sz="2000" dirty="0">
                <a:ea typeface="楷体_GB2312"/>
              </a:rPr>
              <a:t>按数字尺度测量的观察值，如</a:t>
            </a:r>
            <a:r>
              <a:rPr lang="en-US" altLang="zh-CN" sz="2000" dirty="0">
                <a:ea typeface="楷体_GB2312"/>
              </a:rPr>
              <a:t>GDP</a:t>
            </a:r>
            <a:r>
              <a:rPr lang="zh-CN" altLang="zh-CN" sz="2000" dirty="0">
                <a:ea typeface="楷体_GB2312"/>
              </a:rPr>
              <a:t>等宏观经济运行数据、每天进出海关的旅游人数、某地流动人口的数量等。其结果表现为具体的数值。统计处理中的大多数数据都是数值型数据</a:t>
            </a:r>
            <a:r>
              <a:rPr lang="zh-CN" altLang="zh-CN" sz="2000" dirty="0" smtClean="0">
                <a:ea typeface="楷体_GB2312"/>
              </a:rPr>
              <a:t>。</a:t>
            </a:r>
            <a:endParaRPr lang="zh-CN" altLang="zh-CN" sz="2000" dirty="0">
              <a:ea typeface="楷体_GB2312"/>
            </a:endParaRPr>
          </a:p>
        </p:txBody>
      </p:sp>
      <p:sp>
        <p:nvSpPr>
          <p:cNvPr id="9" name="TextBox 8"/>
          <p:cNvSpPr txBox="1"/>
          <p:nvPr/>
        </p:nvSpPr>
        <p:spPr>
          <a:xfrm>
            <a:off x="323410" y="4293120"/>
            <a:ext cx="8569190" cy="1938992"/>
          </a:xfrm>
          <a:prstGeom prst="rect">
            <a:avLst/>
          </a:prstGeom>
          <a:noFill/>
        </p:spPr>
        <p:txBody>
          <a:bodyPr wrap="square" rtlCol="0">
            <a:spAutoFit/>
          </a:bodyPr>
          <a:lstStyle/>
          <a:p>
            <a:r>
              <a:rPr lang="en-US" altLang="zh-CN" dirty="0" smtClean="0">
                <a:effectLst>
                  <a:outerShdw blurRad="38100" dist="38100" dir="2700000" algn="tl">
                    <a:srgbClr val="000000">
                      <a:alpha val="43137"/>
                    </a:srgbClr>
                  </a:outerShdw>
                </a:effectLst>
                <a:latin typeface="+mn-ea"/>
                <a:ea typeface="+mn-ea"/>
              </a:rPr>
              <a:t>    </a:t>
            </a:r>
            <a:r>
              <a:rPr lang="zh-CN" altLang="zh-CN" dirty="0" smtClean="0">
                <a:effectLst>
                  <a:outerShdw blurRad="38100" dist="38100" dir="2700000" algn="tl">
                    <a:srgbClr val="000000">
                      <a:alpha val="43137"/>
                    </a:srgbClr>
                  </a:outerShdw>
                </a:effectLst>
                <a:latin typeface="+mn-ea"/>
                <a:ea typeface="+mn-ea"/>
              </a:rPr>
              <a:t>分类数据和顺序数据说明的是事物的品质特征，通常是用文字来表述的，其结果均表现为类别，因而也可统称为定性数据或品质数据（</a:t>
            </a:r>
            <a:r>
              <a:rPr lang="en-US" altLang="zh-CN" dirty="0" smtClean="0">
                <a:effectLst>
                  <a:outerShdw blurRad="38100" dist="38100" dir="2700000" algn="tl">
                    <a:srgbClr val="000000">
                      <a:alpha val="43137"/>
                    </a:srgbClr>
                  </a:outerShdw>
                </a:effectLst>
                <a:latin typeface="+mn-ea"/>
                <a:ea typeface="+mn-ea"/>
              </a:rPr>
              <a:t>Qualitative Data</a:t>
            </a:r>
            <a:r>
              <a:rPr lang="zh-CN" altLang="zh-CN" dirty="0" smtClean="0">
                <a:effectLst>
                  <a:outerShdw blurRad="38100" dist="38100" dir="2700000" algn="tl">
                    <a:srgbClr val="000000">
                      <a:alpha val="43137"/>
                    </a:srgbClr>
                  </a:outerShdw>
                </a:effectLst>
                <a:latin typeface="+mn-ea"/>
                <a:ea typeface="+mn-ea"/>
              </a:rPr>
              <a:t>）；数值型数据说明的是现象的数量特征，通常是用数值来表现的，因此也可称为定量数据或数量数据（</a:t>
            </a:r>
            <a:r>
              <a:rPr lang="en-US" altLang="zh-CN" dirty="0" smtClean="0">
                <a:effectLst>
                  <a:outerShdw blurRad="38100" dist="38100" dir="2700000" algn="tl">
                    <a:srgbClr val="000000">
                      <a:alpha val="43137"/>
                    </a:srgbClr>
                  </a:outerShdw>
                </a:effectLst>
                <a:latin typeface="+mn-ea"/>
                <a:ea typeface="+mn-ea"/>
              </a:rPr>
              <a:t>Quantitative Data</a:t>
            </a:r>
            <a:r>
              <a:rPr lang="zh-CN" altLang="zh-CN" dirty="0" smtClean="0">
                <a:effectLst>
                  <a:outerShdw blurRad="38100" dist="38100" dir="2700000" algn="tl">
                    <a:srgbClr val="000000">
                      <a:alpha val="43137"/>
                    </a:srgbClr>
                  </a:outerShdw>
                </a:effectLst>
                <a:latin typeface="+mn-ea"/>
                <a:ea typeface="+mn-ea"/>
              </a:rPr>
              <a:t>）。</a:t>
            </a:r>
            <a:endParaRPr lang="zh-CN" altLang="en-US" dirty="0">
              <a:effectLst>
                <a:outerShdw blurRad="38100" dist="38100" dir="2700000" algn="tl">
                  <a:srgbClr val="000000">
                    <a:alpha val="43137"/>
                  </a:srgbClr>
                </a:outerShdw>
              </a:effectLst>
              <a:latin typeface="+mn-ea"/>
              <a:ea typeface="+mn-e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29</a:t>
            </a:fld>
            <a:r>
              <a:rPr lang="en-US" altLang="zh-CN" sz="800">
                <a:solidFill>
                  <a:schemeClr val="bg1"/>
                </a:solidFill>
              </a:rPr>
              <a:t> ]</a:t>
            </a:r>
          </a:p>
        </p:txBody>
      </p:sp>
      <p:sp>
        <p:nvSpPr>
          <p:cNvPr id="2048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1.4</a:t>
            </a:r>
            <a:r>
              <a:rPr lang="zh-CN" altLang="en-US">
                <a:latin typeface="楷体_GB2312" pitchFamily="49" charset="-122"/>
                <a:ea typeface="楷体_GB2312" pitchFamily="49" charset="-122"/>
              </a:rPr>
              <a:t> </a:t>
            </a:r>
            <a:r>
              <a:rPr lang="zh-CN" altLang="en-US">
                <a:ea typeface="楷体_GB2312" pitchFamily="49" charset="-122"/>
              </a:rPr>
              <a:t>统计数据的类型</a:t>
            </a:r>
            <a:endParaRPr lang="zh-CN" altLang="en-US">
              <a:latin typeface="楷体_GB2312" pitchFamily="49" charset="-122"/>
              <a:ea typeface="楷体_GB2312" pitchFamily="49" charset="-122"/>
            </a:endParaRPr>
          </a:p>
        </p:txBody>
      </p:sp>
      <p:sp>
        <p:nvSpPr>
          <p:cNvPr id="2048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4 Type of </a:t>
            </a:r>
            <a:r>
              <a:rPr lang="en-US" altLang="zh-CN" b="1" i="1" dirty="0" smtClean="0">
                <a:solidFill>
                  <a:srgbClr val="008000"/>
                </a:solidFill>
                <a:latin typeface="楷体_GB2312" pitchFamily="49" charset="-122"/>
                <a:ea typeface="楷体_GB2312" pitchFamily="49" charset="-122"/>
              </a:rPr>
              <a:t>Statistical Data</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461665"/>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1.4.2 </a:t>
            </a:r>
            <a:r>
              <a:rPr lang="zh-CN" altLang="zh-CN" dirty="0" smtClean="0"/>
              <a:t>按</a:t>
            </a:r>
            <a:r>
              <a:rPr lang="zh-CN" altLang="en-US" dirty="0" smtClean="0"/>
              <a:t>收集数据的方法</a:t>
            </a:r>
            <a:r>
              <a:rPr lang="zh-CN" altLang="zh-CN" dirty="0" smtClean="0"/>
              <a:t>分类</a:t>
            </a:r>
            <a:r>
              <a:rPr lang="zh-CN" altLang="en-US" dirty="0" smtClean="0"/>
              <a:t>：</a:t>
            </a:r>
            <a:r>
              <a:rPr lang="zh-CN" altLang="zh-CN" sz="2000" b="1" dirty="0" smtClean="0"/>
              <a:t>可以分为</a:t>
            </a:r>
            <a:r>
              <a:rPr lang="zh-CN" altLang="zh-CN" sz="2000" b="1" dirty="0"/>
              <a:t>观测数据和实验数据</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636890"/>
            <a:ext cx="8642350" cy="3170099"/>
          </a:xfrm>
          <a:prstGeom prst="rect">
            <a:avLst/>
          </a:prstGeom>
          <a:noFill/>
          <a:ln w="9525" algn="ctr">
            <a:noFill/>
            <a:miter lim="800000"/>
            <a:headEnd/>
            <a:tailEnd/>
          </a:ln>
        </p:spPr>
        <p:txBody>
          <a:bodyPr>
            <a:spAutoFit/>
          </a:bodyPr>
          <a:lstStyle/>
          <a:p>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观测数据</a:t>
            </a:r>
            <a:r>
              <a:rPr lang="zh-CN" altLang="en-US" sz="2000" dirty="0" smtClean="0">
                <a:ea typeface="楷体_GB2312"/>
              </a:rPr>
              <a:t>（</a:t>
            </a:r>
            <a:r>
              <a:rPr lang="en-US" altLang="zh-CN" sz="2000" dirty="0" smtClean="0">
                <a:ea typeface="楷体_GB2312"/>
              </a:rPr>
              <a:t>Observational Data</a:t>
            </a:r>
            <a:r>
              <a:rPr lang="zh-CN" altLang="en-US" sz="2000" dirty="0" smtClean="0">
                <a:ea typeface="楷体_GB2312"/>
              </a:rPr>
              <a:t>）</a:t>
            </a:r>
          </a:p>
          <a:p>
            <a:r>
              <a:rPr lang="zh-CN" altLang="en-US" sz="2000" dirty="0" smtClean="0">
                <a:ea typeface="楷体_GB2312"/>
              </a:rPr>
              <a:t>        观测数据是通过调查或观测而收集到的数据，这类数据是在没有对事物人为控制的条件下得到的，有关社会经济现象的统计数据几乎都是观测数据。例如，对商品零售价格变动水平的测量可以得到商品零售价格指数、对股票价格变动水平的测量可以得到股票价格指数。</a:t>
            </a:r>
          </a:p>
          <a:p>
            <a:pPr lvl="0"/>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zh-CN" dirty="0" smtClean="0">
                <a:effectLst>
                  <a:outerShdw blurRad="38100" dist="38100" dir="2700000" algn="tl">
                    <a:srgbClr val="C0C0C0"/>
                  </a:outerShdw>
                </a:effectLst>
                <a:latin typeface="楷体_GB2312" pitchFamily="49" charset="-122"/>
                <a:ea typeface="楷体_GB2312" pitchFamily="49" charset="-122"/>
              </a:rPr>
              <a:t>实验数据</a:t>
            </a:r>
            <a:r>
              <a:rPr lang="zh-CN" altLang="zh-CN" sz="2000" dirty="0" smtClean="0"/>
              <a:t>（</a:t>
            </a:r>
            <a:r>
              <a:rPr lang="en-US" altLang="zh-CN" sz="2000" dirty="0" smtClean="0"/>
              <a:t>Experimental Data</a:t>
            </a:r>
            <a:r>
              <a:rPr lang="zh-CN" altLang="zh-CN" sz="2000" dirty="0" smtClean="0"/>
              <a:t>）</a:t>
            </a:r>
            <a:endParaRPr lang="zh-CN" altLang="zh-CN" sz="2000" dirty="0"/>
          </a:p>
          <a:p>
            <a:r>
              <a:rPr lang="en-US" altLang="zh-CN" sz="2000" dirty="0" smtClean="0">
                <a:ea typeface="楷体_GB2312"/>
              </a:rPr>
              <a:t>        </a:t>
            </a:r>
            <a:r>
              <a:rPr lang="zh-CN" altLang="zh-CN" sz="2000" dirty="0" smtClean="0">
                <a:ea typeface="楷体_GB2312"/>
              </a:rPr>
              <a:t>实验数据则</a:t>
            </a:r>
            <a:r>
              <a:rPr lang="zh-CN" altLang="zh-CN" sz="2000" dirty="0">
                <a:ea typeface="楷体_GB2312"/>
              </a:rPr>
              <a:t>是在实验中控制实验对象而收集到的数据，主要集中在自然科学领域。如某种新型电池的使用寿命、一种新型降压药疗效的实验数据等。</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0C4D1B80-BAE2-4DB3-B0FD-461F4A31825E}" type="slidenum">
              <a:rPr lang="en-US" altLang="zh-CN" sz="800">
                <a:solidFill>
                  <a:schemeClr val="bg1"/>
                </a:solidFill>
              </a:rPr>
              <a:pPr algn="r"/>
              <a:t>3</a:t>
            </a:fld>
            <a:r>
              <a:rPr lang="en-US" altLang="zh-CN" sz="800">
                <a:solidFill>
                  <a:schemeClr val="bg1"/>
                </a:solidFill>
              </a:rPr>
              <a:t> ]</a:t>
            </a:r>
          </a:p>
        </p:txBody>
      </p:sp>
      <p:sp>
        <p:nvSpPr>
          <p:cNvPr id="409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 </a:t>
            </a:r>
            <a:r>
              <a:rPr lang="zh-CN" altLang="en-US">
                <a:latin typeface="楷体_GB2312" pitchFamily="49" charset="-122"/>
                <a:ea typeface="楷体_GB2312" pitchFamily="49" charset="-122"/>
              </a:rPr>
              <a:t>统计与统计学</a:t>
            </a:r>
          </a:p>
        </p:txBody>
      </p:sp>
      <p:sp>
        <p:nvSpPr>
          <p:cNvPr id="410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762000"/>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1.1.1 </a:t>
            </a:r>
            <a:r>
              <a:rPr lang="zh-CN" altLang="en-US" dirty="0">
                <a:latin typeface="楷体_GB2312" pitchFamily="49" charset="-122"/>
                <a:ea typeface="楷体_GB2312" pitchFamily="49" charset="-122"/>
              </a:rPr>
              <a:t>统计</a:t>
            </a:r>
            <a:r>
              <a:rPr lang="zh-CN" altLang="en-US" b="1" dirty="0">
                <a:latin typeface="楷体_GB2312" pitchFamily="49" charset="-122"/>
                <a:ea typeface="楷体_GB2312" pitchFamily="49" charset="-122"/>
              </a:rPr>
              <a:t>：</a:t>
            </a:r>
            <a:r>
              <a:rPr lang="zh-CN" altLang="en-US" sz="2000" b="1" dirty="0">
                <a:effectLst>
                  <a:outerShdw blurRad="38100" dist="38100" dir="2700000" algn="tl">
                    <a:srgbClr val="C0C0C0"/>
                  </a:outerShdw>
                </a:effectLst>
                <a:latin typeface="楷体_GB2312" pitchFamily="49" charset="-122"/>
                <a:ea typeface="楷体_GB2312" pitchFamily="49" charset="-122"/>
              </a:rPr>
              <a:t>“统计”一词如果不加任何限定的话应该有三种含义：统计工作、统计资料和统计学。</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2870200"/>
            <a:ext cx="8642350" cy="2062163"/>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统计</a:t>
            </a:r>
            <a:r>
              <a:rPr lang="zh-CN" altLang="en-US" dirty="0">
                <a:effectLst>
                  <a:outerShdw blurRad="38100" dist="38100" dir="2700000" algn="tl">
                    <a:srgbClr val="C0C0C0"/>
                  </a:outerShdw>
                </a:effectLst>
                <a:latin typeface="楷体_GB2312" pitchFamily="49" charset="-122"/>
                <a:ea typeface="楷体_GB2312" pitchFamily="49" charset="-122"/>
              </a:rPr>
              <a:t>资料</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en-US" sz="2000" dirty="0">
                <a:latin typeface="楷体_GB2312" pitchFamily="49" charset="-122"/>
                <a:ea typeface="楷体_GB2312" pitchFamily="49" charset="-122"/>
              </a:rPr>
              <a:t>统计资料是统计工作的成果，是统计工作过程所取得的各种数据资料。也称统计信息，是反映一定社会经济现象总体或自然现象总体的特征或规律的数字资料、文字资料、图表资料及其他相关资料的总称。包括调查取得的原始资料和经过一定程度整理、加工的次级资料，其形式有：统计表、统计图、统计年鉴、统计公报、统计报告和其他有关统计信息的载体。</a:t>
            </a:r>
            <a:endParaRPr lang="zh-CN" altLang="en-US" dirty="0">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30</a:t>
            </a:fld>
            <a:r>
              <a:rPr lang="en-US" altLang="zh-CN" sz="800">
                <a:solidFill>
                  <a:schemeClr val="bg1"/>
                </a:solidFill>
              </a:rPr>
              <a:t> ]</a:t>
            </a:r>
          </a:p>
        </p:txBody>
      </p:sp>
      <p:sp>
        <p:nvSpPr>
          <p:cNvPr id="2048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1.4</a:t>
            </a:r>
            <a:r>
              <a:rPr lang="zh-CN" altLang="en-US">
                <a:latin typeface="楷体_GB2312" pitchFamily="49" charset="-122"/>
                <a:ea typeface="楷体_GB2312" pitchFamily="49" charset="-122"/>
              </a:rPr>
              <a:t> </a:t>
            </a:r>
            <a:r>
              <a:rPr lang="zh-CN" altLang="en-US">
                <a:ea typeface="楷体_GB2312" pitchFamily="49" charset="-122"/>
              </a:rPr>
              <a:t>统计数据的类型</a:t>
            </a:r>
            <a:endParaRPr lang="zh-CN" altLang="en-US">
              <a:latin typeface="楷体_GB2312" pitchFamily="49" charset="-122"/>
              <a:ea typeface="楷体_GB2312" pitchFamily="49" charset="-122"/>
            </a:endParaRPr>
          </a:p>
        </p:txBody>
      </p:sp>
      <p:sp>
        <p:nvSpPr>
          <p:cNvPr id="2048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4 Type of </a:t>
            </a:r>
            <a:r>
              <a:rPr lang="en-US" altLang="zh-CN" b="1" i="1" dirty="0" smtClean="0">
                <a:solidFill>
                  <a:srgbClr val="008000"/>
                </a:solidFill>
                <a:latin typeface="楷体_GB2312" pitchFamily="49" charset="-122"/>
                <a:ea typeface="楷体_GB2312" pitchFamily="49" charset="-122"/>
              </a:rPr>
              <a:t>Statistical Data</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769441"/>
          </a:xfrm>
          <a:prstGeom prst="rect">
            <a:avLst/>
          </a:prstGeom>
          <a:noFill/>
          <a:ln w="9525" algn="ctr">
            <a:noFill/>
            <a:miter lim="800000"/>
            <a:headEnd/>
            <a:tailEnd/>
          </a:ln>
          <a:effectLst/>
        </p:spPr>
        <p:txBody>
          <a:bodyPr>
            <a:spAutoFit/>
          </a:bodyPr>
          <a:lstStyle/>
          <a:p>
            <a:pPr>
              <a:defRPr/>
            </a:pPr>
            <a:r>
              <a:rPr lang="en-US" altLang="zh-CN" dirty="0" smtClean="0">
                <a:latin typeface="楷体_GB2312" pitchFamily="49" charset="-122"/>
                <a:ea typeface="楷体_GB2312" pitchFamily="49" charset="-122"/>
              </a:rPr>
              <a:t>1.4.3 </a:t>
            </a:r>
            <a:r>
              <a:rPr lang="zh-CN" altLang="zh-CN" dirty="0" smtClean="0"/>
              <a:t>按</a:t>
            </a:r>
            <a:r>
              <a:rPr lang="zh-CN" altLang="en-US" dirty="0" smtClean="0"/>
              <a:t>数据反映的时间状况</a:t>
            </a:r>
            <a:r>
              <a:rPr lang="zh-CN" altLang="zh-CN" dirty="0" smtClean="0"/>
              <a:t>分类</a:t>
            </a:r>
            <a:r>
              <a:rPr lang="zh-CN" altLang="en-US" dirty="0" smtClean="0"/>
              <a:t>：</a:t>
            </a:r>
            <a:r>
              <a:rPr lang="zh-CN" altLang="zh-CN" sz="2000" b="1" dirty="0" smtClean="0"/>
              <a:t>可以分为</a:t>
            </a:r>
            <a:r>
              <a:rPr lang="zh-CN" altLang="zh-CN" sz="2000" b="1" dirty="0"/>
              <a:t>截面数据和时间序列数据</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789120"/>
            <a:ext cx="8642350" cy="1538883"/>
          </a:xfrm>
          <a:prstGeom prst="rect">
            <a:avLst/>
          </a:prstGeom>
          <a:noFill/>
          <a:ln w="9525" algn="ctr">
            <a:noFill/>
            <a:miter lim="800000"/>
            <a:headEnd/>
            <a:tailEnd/>
          </a:ln>
        </p:spPr>
        <p:txBody>
          <a:bodyPr>
            <a:spAutoFit/>
          </a:bodyPr>
          <a:lstStyle/>
          <a:p>
            <a:pPr lvl="0"/>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zh-CN" dirty="0" smtClean="0">
                <a:effectLst>
                  <a:outerShdw blurRad="38100" dist="38100" dir="2700000" algn="tl">
                    <a:srgbClr val="C0C0C0"/>
                  </a:outerShdw>
                </a:effectLst>
                <a:latin typeface="楷体_GB2312" pitchFamily="49" charset="-122"/>
                <a:ea typeface="楷体_GB2312" pitchFamily="49" charset="-122"/>
              </a:rPr>
              <a:t>截面数据</a:t>
            </a:r>
            <a:r>
              <a:rPr lang="zh-CN" altLang="zh-CN" sz="2000" dirty="0" smtClean="0"/>
              <a:t>（</a:t>
            </a:r>
            <a:r>
              <a:rPr lang="en-US" altLang="zh-CN" sz="2000" dirty="0" smtClean="0"/>
              <a:t>Cross-sectional Data</a:t>
            </a:r>
            <a:r>
              <a:rPr lang="zh-CN" altLang="zh-CN" sz="2000" dirty="0" smtClean="0"/>
              <a:t>）</a:t>
            </a:r>
            <a:endParaRPr lang="zh-CN" altLang="zh-CN" sz="2000" dirty="0"/>
          </a:p>
          <a:p>
            <a:r>
              <a:rPr lang="en-US" altLang="zh-CN" sz="2000" dirty="0" smtClean="0"/>
              <a:t>         </a:t>
            </a:r>
            <a:r>
              <a:rPr lang="zh-CN" altLang="zh-CN" sz="2000" dirty="0" smtClean="0"/>
              <a:t>截面数据是</a:t>
            </a:r>
            <a:r>
              <a:rPr lang="zh-CN" altLang="zh-CN" sz="2000" dirty="0"/>
              <a:t>在相同或近似相同的时间点上收集的数据，这类数据通常是在不同的空间上获得的，用于描述现象在某一时刻的变化情况。比如，</a:t>
            </a:r>
            <a:r>
              <a:rPr lang="en-US" altLang="zh-CN" sz="2000" dirty="0"/>
              <a:t>2012</a:t>
            </a:r>
            <a:r>
              <a:rPr lang="zh-CN" altLang="zh-CN" sz="2000" dirty="0"/>
              <a:t>年我国部分地区的国内生产总值数据就是截面数据，见表</a:t>
            </a:r>
            <a:r>
              <a:rPr lang="en-US" altLang="zh-CN" sz="2000" dirty="0"/>
              <a:t>1-2</a:t>
            </a:r>
            <a:r>
              <a:rPr lang="zh-CN" altLang="zh-CN" sz="2000" dirty="0" smtClean="0"/>
              <a:t>。</a:t>
            </a:r>
            <a:endParaRPr lang="zh-CN" altLang="zh-CN" sz="2000" dirty="0"/>
          </a:p>
        </p:txBody>
      </p:sp>
      <p:graphicFrame>
        <p:nvGraphicFramePr>
          <p:cNvPr id="45058" name="Object 2"/>
          <p:cNvGraphicFramePr>
            <a:graphicFrameLocks noChangeAspect="1"/>
          </p:cNvGraphicFramePr>
          <p:nvPr/>
        </p:nvGraphicFramePr>
        <p:xfrm>
          <a:off x="971500" y="4293120"/>
          <a:ext cx="7417030" cy="2492870"/>
        </p:xfrm>
        <a:graphic>
          <a:graphicData uri="http://schemas.openxmlformats.org/presentationml/2006/ole">
            <p:oleObj spid="_x0000_s45058" name="文档" r:id="rId3" imgW="5431005" imgH="2316683" progId="Word.Document.12">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4A7DD0C2-85B2-45C9-AFBD-BEE7EC5C389B}" type="slidenum">
              <a:rPr lang="en-US" altLang="zh-CN" sz="800">
                <a:solidFill>
                  <a:schemeClr val="bg1"/>
                </a:solidFill>
              </a:rPr>
              <a:pPr algn="r"/>
              <a:t>31</a:t>
            </a:fld>
            <a:r>
              <a:rPr lang="en-US" altLang="zh-CN" sz="800">
                <a:solidFill>
                  <a:schemeClr val="bg1"/>
                </a:solidFill>
              </a:rPr>
              <a:t> ]</a:t>
            </a:r>
          </a:p>
        </p:txBody>
      </p:sp>
      <p:sp>
        <p:nvSpPr>
          <p:cNvPr id="2048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1.4</a:t>
            </a:r>
            <a:r>
              <a:rPr lang="zh-CN" altLang="en-US">
                <a:latin typeface="楷体_GB2312" pitchFamily="49" charset="-122"/>
                <a:ea typeface="楷体_GB2312" pitchFamily="49" charset="-122"/>
              </a:rPr>
              <a:t> </a:t>
            </a:r>
            <a:r>
              <a:rPr lang="zh-CN" altLang="en-US">
                <a:ea typeface="楷体_GB2312" pitchFamily="49" charset="-122"/>
              </a:rPr>
              <a:t>统计数据的类型</a:t>
            </a:r>
            <a:endParaRPr lang="zh-CN" altLang="en-US">
              <a:latin typeface="楷体_GB2312" pitchFamily="49" charset="-122"/>
              <a:ea typeface="楷体_GB2312" pitchFamily="49" charset="-122"/>
            </a:endParaRPr>
          </a:p>
        </p:txBody>
      </p:sp>
      <p:sp>
        <p:nvSpPr>
          <p:cNvPr id="2048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4 Type of </a:t>
            </a:r>
            <a:r>
              <a:rPr lang="en-US" altLang="zh-CN" b="1" i="1" dirty="0" smtClean="0">
                <a:solidFill>
                  <a:srgbClr val="008000"/>
                </a:solidFill>
                <a:latin typeface="楷体_GB2312" pitchFamily="49" charset="-122"/>
                <a:ea typeface="楷体_GB2312" pitchFamily="49" charset="-122"/>
              </a:rPr>
              <a:t>Statistical Data</a:t>
            </a:r>
            <a:endParaRPr lang="en-US" altLang="zh-CN" b="1" i="1" dirty="0">
              <a:solidFill>
                <a:srgbClr val="008000"/>
              </a:solidFill>
              <a:latin typeface="楷体_GB2312" pitchFamily="49" charset="-122"/>
              <a:ea typeface="楷体_GB2312" pitchFamily="49" charset="-122"/>
            </a:endParaRPr>
          </a:p>
        </p:txBody>
      </p:sp>
      <p:sp>
        <p:nvSpPr>
          <p:cNvPr id="7" name="Text Box 11"/>
          <p:cNvSpPr txBox="1">
            <a:spLocks noChangeArrowheads="1"/>
          </p:cNvSpPr>
          <p:nvPr/>
        </p:nvSpPr>
        <p:spPr bwMode="auto">
          <a:xfrm>
            <a:off x="395288" y="1946275"/>
            <a:ext cx="8424862" cy="769441"/>
          </a:xfrm>
          <a:prstGeom prst="rect">
            <a:avLst/>
          </a:prstGeom>
          <a:noFill/>
          <a:ln w="9525" algn="ctr">
            <a:noFill/>
            <a:miter lim="800000"/>
            <a:headEnd/>
            <a:tailEnd/>
          </a:ln>
          <a:effectLst/>
        </p:spPr>
        <p:txBody>
          <a:bodyPr>
            <a:spAutoFit/>
          </a:bodyPr>
          <a:lstStyle/>
          <a:p>
            <a:pPr>
              <a:defRPr/>
            </a:pPr>
            <a:r>
              <a:rPr lang="en-US" altLang="zh-CN" smtClean="0">
                <a:latin typeface="楷体_GB2312" pitchFamily="49" charset="-122"/>
                <a:ea typeface="楷体_GB2312" pitchFamily="49" charset="-122"/>
              </a:rPr>
              <a:t>1.4.3 </a:t>
            </a:r>
            <a:r>
              <a:rPr lang="zh-CN" altLang="zh-CN" dirty="0" smtClean="0"/>
              <a:t>按</a:t>
            </a:r>
            <a:r>
              <a:rPr lang="zh-CN" altLang="en-US" dirty="0" smtClean="0"/>
              <a:t>数据反映的时间状况</a:t>
            </a:r>
            <a:r>
              <a:rPr lang="zh-CN" altLang="zh-CN" dirty="0" smtClean="0"/>
              <a:t>分类</a:t>
            </a:r>
            <a:r>
              <a:rPr lang="zh-CN" altLang="en-US" dirty="0" smtClean="0"/>
              <a:t>：</a:t>
            </a:r>
            <a:r>
              <a:rPr lang="zh-CN" altLang="zh-CN" sz="2000" b="1" dirty="0" smtClean="0"/>
              <a:t>可以分为</a:t>
            </a:r>
            <a:r>
              <a:rPr lang="zh-CN" altLang="zh-CN" sz="2000" b="1" dirty="0"/>
              <a:t>截面数据和时间序列数据</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8" name="Text Box 15"/>
          <p:cNvSpPr txBox="1">
            <a:spLocks noChangeArrowheads="1"/>
          </p:cNvSpPr>
          <p:nvPr/>
        </p:nvSpPr>
        <p:spPr bwMode="auto">
          <a:xfrm>
            <a:off x="323410" y="2789120"/>
            <a:ext cx="8642350" cy="1538883"/>
          </a:xfrm>
          <a:prstGeom prst="rect">
            <a:avLst/>
          </a:prstGeom>
          <a:noFill/>
          <a:ln w="9525" algn="ctr">
            <a:noFill/>
            <a:miter lim="800000"/>
            <a:headEnd/>
            <a:tailEnd/>
          </a:ln>
        </p:spPr>
        <p:txBody>
          <a:bodyPr>
            <a:spAutoFit/>
          </a:bodyPr>
          <a:lstStyle/>
          <a:p>
            <a:pPr lvl="0"/>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zh-CN" dirty="0" smtClean="0">
                <a:effectLst>
                  <a:outerShdw blurRad="38100" dist="38100" dir="2700000" algn="tl">
                    <a:srgbClr val="C0C0C0"/>
                  </a:outerShdw>
                </a:effectLst>
                <a:latin typeface="楷体_GB2312" pitchFamily="49" charset="-122"/>
                <a:ea typeface="楷体_GB2312" pitchFamily="49" charset="-122"/>
              </a:rPr>
              <a:t>时间序列数据</a:t>
            </a:r>
            <a:r>
              <a:rPr lang="zh-CN" altLang="zh-CN" sz="2000" dirty="0" smtClean="0"/>
              <a:t>（</a:t>
            </a:r>
            <a:r>
              <a:rPr lang="en-US" altLang="zh-CN" sz="2000" dirty="0" smtClean="0"/>
              <a:t>Time Series Data</a:t>
            </a:r>
            <a:r>
              <a:rPr lang="zh-CN" altLang="zh-CN" sz="2000" dirty="0" smtClean="0"/>
              <a:t>）</a:t>
            </a:r>
            <a:endParaRPr lang="zh-CN" altLang="zh-CN" sz="2000" dirty="0"/>
          </a:p>
          <a:p>
            <a:r>
              <a:rPr lang="en-US" altLang="zh-CN" sz="2000" dirty="0" smtClean="0"/>
              <a:t>         </a:t>
            </a:r>
            <a:r>
              <a:rPr lang="zh-CN" altLang="zh-CN" sz="2000" dirty="0" smtClean="0"/>
              <a:t>时间序列数据是</a:t>
            </a:r>
            <a:r>
              <a:rPr lang="zh-CN" altLang="zh-CN" sz="2000" dirty="0"/>
              <a:t>在不同时间上收集到的数据，这类数据是按时间顺序收集到的，用于所描述现象随时间变化的情况。比如</a:t>
            </a:r>
            <a:r>
              <a:rPr lang="en-US" altLang="zh-CN" sz="2000" dirty="0"/>
              <a:t>2008-2012</a:t>
            </a:r>
            <a:r>
              <a:rPr lang="zh-CN" altLang="zh-CN" sz="2000" dirty="0"/>
              <a:t>年我国国内生产总值数据就是时间序列数据，见表</a:t>
            </a:r>
            <a:r>
              <a:rPr lang="en-US" altLang="zh-CN" sz="2000" dirty="0"/>
              <a:t>1-3</a:t>
            </a:r>
            <a:r>
              <a:rPr lang="zh-CN" altLang="zh-CN" sz="2000" dirty="0"/>
              <a:t>。</a:t>
            </a:r>
          </a:p>
        </p:txBody>
      </p:sp>
      <p:graphicFrame>
        <p:nvGraphicFramePr>
          <p:cNvPr id="46083" name="Object 3"/>
          <p:cNvGraphicFramePr>
            <a:graphicFrameLocks noChangeAspect="1"/>
          </p:cNvGraphicFramePr>
          <p:nvPr/>
        </p:nvGraphicFramePr>
        <p:xfrm>
          <a:off x="827480" y="4221110"/>
          <a:ext cx="7345020" cy="2636890"/>
        </p:xfrm>
        <a:graphic>
          <a:graphicData uri="http://schemas.openxmlformats.org/presentationml/2006/ole">
            <p:oleObj spid="_x0000_s46083" name="文档" r:id="rId3" imgW="5431005" imgH="2303723" progId="Word.Document.12">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AF85798-96D1-40D5-866E-88F48BD66245}" type="slidenum">
              <a:rPr lang="en-US" altLang="zh-CN" sz="800">
                <a:solidFill>
                  <a:schemeClr val="bg1"/>
                </a:solidFill>
              </a:rPr>
              <a:pPr algn="r"/>
              <a:t>32</a:t>
            </a:fld>
            <a:r>
              <a:rPr lang="en-US" altLang="zh-CN" sz="800">
                <a:solidFill>
                  <a:schemeClr val="bg1"/>
                </a:solidFill>
              </a:rPr>
              <a:t> ]</a:t>
            </a:r>
          </a:p>
        </p:txBody>
      </p:sp>
      <p:sp>
        <p:nvSpPr>
          <p:cNvPr id="21507"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1.5</a:t>
            </a:r>
            <a:r>
              <a:rPr lang="zh-CN" altLang="en-US">
                <a:latin typeface="楷体_GB2312" pitchFamily="49" charset="-122"/>
                <a:ea typeface="楷体_GB2312" pitchFamily="49" charset="-122"/>
              </a:rPr>
              <a:t> </a:t>
            </a:r>
            <a:r>
              <a:rPr lang="zh-CN" altLang="en-US">
                <a:ea typeface="楷体_GB2312" pitchFamily="49" charset="-122"/>
              </a:rPr>
              <a:t>常用统计软件简介</a:t>
            </a:r>
            <a:endParaRPr lang="zh-CN" altLang="en-US">
              <a:latin typeface="楷体_GB2312" pitchFamily="49" charset="-122"/>
              <a:ea typeface="楷体_GB2312" pitchFamily="49" charset="-122"/>
            </a:endParaRPr>
          </a:p>
        </p:txBody>
      </p:sp>
      <p:sp>
        <p:nvSpPr>
          <p:cNvPr id="21508" name="Text Box 13"/>
          <p:cNvSpPr txBox="1">
            <a:spLocks noChangeArrowheads="1"/>
          </p:cNvSpPr>
          <p:nvPr/>
        </p:nvSpPr>
        <p:spPr bwMode="auto">
          <a:xfrm>
            <a:off x="395288" y="1243013"/>
            <a:ext cx="8353425" cy="461962"/>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5 Introduction of </a:t>
            </a:r>
            <a:r>
              <a:rPr lang="en-US" altLang="zh-CN" b="1" i="1" dirty="0" smtClean="0">
                <a:solidFill>
                  <a:srgbClr val="008000"/>
                </a:solidFill>
                <a:latin typeface="楷体_GB2312" pitchFamily="49" charset="-122"/>
                <a:ea typeface="楷体_GB2312" pitchFamily="49" charset="-122"/>
              </a:rPr>
              <a:t>Statistical Software</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093428"/>
          </a:xfrm>
          <a:prstGeom prst="rect">
            <a:avLst/>
          </a:prstGeom>
          <a:noFill/>
          <a:ln w="9525" algn="ctr">
            <a:noFill/>
            <a:miter lim="800000"/>
            <a:headEnd/>
            <a:tailEnd/>
          </a:ln>
          <a:effectLst/>
        </p:spPr>
        <p:txBody>
          <a:bodyPr>
            <a:spAutoFit/>
          </a:bodyPr>
          <a:lstStyle/>
          <a:p>
            <a:r>
              <a:rPr lang="en-US" altLang="zh-CN" b="1" dirty="0" smtClean="0"/>
              <a:t>1.5.1 Excel</a:t>
            </a:r>
            <a:endParaRPr lang="zh-CN" altLang="zh-CN" b="1" dirty="0"/>
          </a:p>
          <a:p>
            <a:r>
              <a:rPr lang="en-US" altLang="zh-CN" sz="2000" dirty="0" smtClean="0"/>
              <a:t>        </a:t>
            </a:r>
            <a:r>
              <a:rPr lang="zh-CN" altLang="zh-CN" sz="2000" dirty="0" smtClean="0"/>
              <a:t>严格</a:t>
            </a:r>
            <a:r>
              <a:rPr lang="zh-CN" altLang="zh-CN" sz="2000" dirty="0"/>
              <a:t>说来，</a:t>
            </a:r>
            <a:r>
              <a:rPr lang="en-US" altLang="zh-CN" sz="2000" dirty="0"/>
              <a:t>Excel</a:t>
            </a:r>
            <a:r>
              <a:rPr lang="zh-CN" altLang="zh-CN" sz="2000" dirty="0"/>
              <a:t>并不是一款统计软件，但它自带了一些统计计算功能。</a:t>
            </a:r>
            <a:r>
              <a:rPr lang="en-US" altLang="zh-CN" sz="2000" dirty="0"/>
              <a:t>Excel</a:t>
            </a:r>
            <a:r>
              <a:rPr lang="zh-CN" altLang="zh-CN" sz="2000" dirty="0"/>
              <a:t>设计了种类十分齐全的统计函数，并且通过加载宏安装数据分析的功能，能够实现一些诸如方差分析、线性回归等简单的统计功能。</a:t>
            </a:r>
          </a:p>
          <a:p>
            <a:r>
              <a:rPr lang="en-US" altLang="zh-CN" b="1" dirty="0" smtClean="0"/>
              <a:t>1.5.2 SPSS</a:t>
            </a:r>
            <a:endParaRPr lang="zh-CN" altLang="zh-CN" b="1" dirty="0"/>
          </a:p>
          <a:p>
            <a:r>
              <a:rPr lang="en-US" altLang="zh-CN" sz="2000" dirty="0" smtClean="0"/>
              <a:t>        SPSS</a:t>
            </a:r>
            <a:r>
              <a:rPr lang="zh-CN" altLang="zh-CN" sz="2000" dirty="0"/>
              <a:t>的全称是</a:t>
            </a:r>
            <a:r>
              <a:rPr lang="en-US" altLang="zh-CN" sz="2000" dirty="0"/>
              <a:t>Statistical Product and Service Solutions</a:t>
            </a:r>
            <a:r>
              <a:rPr lang="zh-CN" altLang="zh-CN" sz="2000" dirty="0"/>
              <a:t>，即统计产品与服务解决方案，是目前非常受欢迎的一款统计软件。</a:t>
            </a:r>
            <a:r>
              <a:rPr lang="en-US" altLang="zh-CN" sz="2000" dirty="0"/>
              <a:t>SPSS</a:t>
            </a:r>
            <a:r>
              <a:rPr lang="zh-CN" altLang="zh-CN" sz="2000" dirty="0"/>
              <a:t>囊括了各种成熟的统计方法与模型，同时提供了各种数据准备与整理技术，其非常突出的一个特点是易用性强，是众多统计软件中为数不多的不需要编程的软件之一。人机界面的友好、操作的简单，使得</a:t>
            </a:r>
            <a:r>
              <a:rPr lang="en-US" altLang="zh-CN" sz="2000" dirty="0"/>
              <a:t>SPSS</a:t>
            </a:r>
            <a:r>
              <a:rPr lang="zh-CN" altLang="zh-CN" sz="2000" dirty="0"/>
              <a:t>拥有广大的用户群。另外，</a:t>
            </a:r>
            <a:r>
              <a:rPr lang="en-US" altLang="zh-CN" sz="2000" dirty="0"/>
              <a:t>SPSS</a:t>
            </a:r>
            <a:r>
              <a:rPr lang="zh-CN" altLang="zh-CN" sz="2000" dirty="0"/>
              <a:t>在处理抽样调查数据上也拥有其他统计软件不可比拟的优势</a:t>
            </a:r>
            <a:r>
              <a:rPr lang="zh-CN" altLang="zh-CN" sz="2000" dirty="0" smtClean="0"/>
              <a:t>。</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1AF85798-96D1-40D5-866E-88F48BD66245}" type="slidenum">
              <a:rPr lang="en-US" altLang="zh-CN" sz="800">
                <a:solidFill>
                  <a:schemeClr val="bg1"/>
                </a:solidFill>
              </a:rPr>
              <a:pPr algn="r"/>
              <a:t>33</a:t>
            </a:fld>
            <a:r>
              <a:rPr lang="en-US" altLang="zh-CN" sz="800">
                <a:solidFill>
                  <a:schemeClr val="bg1"/>
                </a:solidFill>
              </a:rPr>
              <a:t> ]</a:t>
            </a:r>
          </a:p>
        </p:txBody>
      </p:sp>
      <p:sp>
        <p:nvSpPr>
          <p:cNvPr id="21507"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1.5</a:t>
            </a:r>
            <a:r>
              <a:rPr lang="zh-CN" altLang="en-US">
                <a:latin typeface="楷体_GB2312" pitchFamily="49" charset="-122"/>
                <a:ea typeface="楷体_GB2312" pitchFamily="49" charset="-122"/>
              </a:rPr>
              <a:t> </a:t>
            </a:r>
            <a:r>
              <a:rPr lang="zh-CN" altLang="en-US">
                <a:ea typeface="楷体_GB2312" pitchFamily="49" charset="-122"/>
              </a:rPr>
              <a:t>常用统计软件简介</a:t>
            </a:r>
            <a:endParaRPr lang="zh-CN" altLang="en-US">
              <a:latin typeface="楷体_GB2312" pitchFamily="49" charset="-122"/>
              <a:ea typeface="楷体_GB2312" pitchFamily="49" charset="-122"/>
            </a:endParaRPr>
          </a:p>
        </p:txBody>
      </p:sp>
      <p:sp>
        <p:nvSpPr>
          <p:cNvPr id="21508" name="Text Box 13"/>
          <p:cNvSpPr txBox="1">
            <a:spLocks noChangeArrowheads="1"/>
          </p:cNvSpPr>
          <p:nvPr/>
        </p:nvSpPr>
        <p:spPr bwMode="auto">
          <a:xfrm>
            <a:off x="395288" y="1243013"/>
            <a:ext cx="8353425" cy="461962"/>
          </a:xfrm>
          <a:prstGeom prst="rect">
            <a:avLst/>
          </a:prstGeom>
          <a:noFill/>
          <a:ln w="9525" algn="ctr">
            <a:noFill/>
            <a:miter lim="800000"/>
            <a:headEnd/>
            <a:tailEnd/>
          </a:ln>
        </p:spPr>
        <p:txBody>
          <a:bodyPr>
            <a:spAutoFit/>
          </a:bodyPr>
          <a:lstStyle/>
          <a:p>
            <a:pPr algn="ctr"/>
            <a:r>
              <a:rPr lang="en-US" altLang="zh-CN" b="1" i="1" dirty="0">
                <a:solidFill>
                  <a:srgbClr val="008000"/>
                </a:solidFill>
                <a:latin typeface="楷体_GB2312" pitchFamily="49" charset="-122"/>
                <a:ea typeface="楷体_GB2312" pitchFamily="49" charset="-122"/>
              </a:rPr>
              <a:t>Section 5 Introduction of </a:t>
            </a:r>
            <a:r>
              <a:rPr lang="en-US" altLang="zh-CN" b="1" i="1" dirty="0" smtClean="0">
                <a:solidFill>
                  <a:srgbClr val="008000"/>
                </a:solidFill>
                <a:latin typeface="楷体_GB2312" pitchFamily="49" charset="-122"/>
                <a:ea typeface="楷体_GB2312" pitchFamily="49" charset="-122"/>
              </a:rPr>
              <a:t>Statistical Software</a:t>
            </a:r>
            <a:endParaRPr lang="en-US" altLang="zh-CN" b="1" i="1" dirty="0">
              <a:solidFill>
                <a:srgbClr val="008000"/>
              </a:solidFill>
              <a:latin typeface="楷体_GB2312" pitchFamily="49" charset="-122"/>
              <a:ea typeface="楷体_GB2312" pitchFamily="49" charset="-122"/>
            </a:endParaRPr>
          </a:p>
        </p:txBody>
      </p:sp>
      <p:sp>
        <p:nvSpPr>
          <p:cNvPr id="6" name="Text Box 11"/>
          <p:cNvSpPr txBox="1">
            <a:spLocks noChangeArrowheads="1"/>
          </p:cNvSpPr>
          <p:nvPr/>
        </p:nvSpPr>
        <p:spPr bwMode="auto">
          <a:xfrm>
            <a:off x="395288" y="1946275"/>
            <a:ext cx="8424862" cy="4093428"/>
          </a:xfrm>
          <a:prstGeom prst="rect">
            <a:avLst/>
          </a:prstGeom>
          <a:noFill/>
          <a:ln w="9525" algn="ctr">
            <a:noFill/>
            <a:miter lim="800000"/>
            <a:headEnd/>
            <a:tailEnd/>
          </a:ln>
          <a:effectLst/>
        </p:spPr>
        <p:txBody>
          <a:bodyPr>
            <a:spAutoFit/>
          </a:bodyPr>
          <a:lstStyle/>
          <a:p>
            <a:r>
              <a:rPr lang="en-US" altLang="zh-CN" b="1" dirty="0" smtClean="0"/>
              <a:t>1.5.3 SAS</a:t>
            </a:r>
            <a:endParaRPr lang="zh-CN" altLang="zh-CN" b="1" dirty="0"/>
          </a:p>
          <a:p>
            <a:r>
              <a:rPr lang="en-US" altLang="zh-CN" sz="2000" dirty="0">
                <a:ea typeface="楷体_GB2312"/>
              </a:rPr>
              <a:t>SAS</a:t>
            </a:r>
            <a:r>
              <a:rPr lang="zh-CN" altLang="zh-CN" sz="2000" dirty="0">
                <a:ea typeface="楷体_GB2312"/>
              </a:rPr>
              <a:t>的全称是</a:t>
            </a:r>
            <a:r>
              <a:rPr lang="en-US" altLang="zh-CN" sz="2000" dirty="0">
                <a:ea typeface="楷体_GB2312"/>
              </a:rPr>
              <a:t>Statistics Analysis System</a:t>
            </a:r>
            <a:r>
              <a:rPr lang="zh-CN" altLang="zh-CN" sz="2000" dirty="0">
                <a:ea typeface="楷体_GB2312"/>
              </a:rPr>
              <a:t>。在数据处理和统计分析领域，</a:t>
            </a:r>
            <a:r>
              <a:rPr lang="en-US" altLang="zh-CN" sz="2000" dirty="0">
                <a:ea typeface="楷体_GB2312"/>
              </a:rPr>
              <a:t>SAS</a:t>
            </a:r>
            <a:r>
              <a:rPr lang="zh-CN" altLang="zh-CN" sz="2000" dirty="0">
                <a:ea typeface="楷体_GB2312"/>
              </a:rPr>
              <a:t>系统也是一款权威的统计软件，由于采用模块化设计，</a:t>
            </a:r>
            <a:r>
              <a:rPr lang="en-US" altLang="zh-CN" sz="2000" dirty="0">
                <a:ea typeface="楷体_GB2312"/>
              </a:rPr>
              <a:t>SAS</a:t>
            </a:r>
            <a:r>
              <a:rPr lang="zh-CN" altLang="zh-CN" sz="2000" dirty="0">
                <a:ea typeface="楷体_GB2312"/>
              </a:rPr>
              <a:t>的功能十分强大，几乎囊括了所有的统计方法与模型。</a:t>
            </a:r>
            <a:r>
              <a:rPr lang="en-US" altLang="zh-CN" sz="2000" dirty="0">
                <a:ea typeface="楷体_GB2312"/>
              </a:rPr>
              <a:t>SAS</a:t>
            </a:r>
            <a:r>
              <a:rPr lang="zh-CN" altLang="zh-CN" sz="2000" dirty="0">
                <a:ea typeface="楷体_GB2312"/>
              </a:rPr>
              <a:t>现已成为一套完整的计算机语言，使用程序方式，用户可以完成所有需要做的工作，包括统计分析、预测、建模和模拟抽样等。</a:t>
            </a:r>
          </a:p>
          <a:p>
            <a:r>
              <a:rPr lang="en-US" altLang="zh-CN" b="1" dirty="0" smtClean="0"/>
              <a:t>1.5.4  </a:t>
            </a:r>
            <a:r>
              <a:rPr lang="en-US" altLang="zh-CN" b="1" dirty="0" err="1" smtClean="0"/>
              <a:t>EViews</a:t>
            </a:r>
            <a:endParaRPr lang="zh-CN" altLang="zh-CN" b="1" dirty="0"/>
          </a:p>
          <a:p>
            <a:r>
              <a:rPr lang="zh-CN" altLang="zh-CN" sz="2000" dirty="0">
                <a:ea typeface="楷体_GB2312"/>
              </a:rPr>
              <a:t>在时间序列数据的分析和处理上，</a:t>
            </a:r>
            <a:r>
              <a:rPr lang="en-US" altLang="zh-CN" sz="2000" dirty="0" err="1">
                <a:ea typeface="楷体_GB2312"/>
              </a:rPr>
              <a:t>EViews</a:t>
            </a:r>
            <a:r>
              <a:rPr lang="zh-CN" altLang="zh-CN" sz="2000" dirty="0">
                <a:ea typeface="楷体_GB2312"/>
              </a:rPr>
              <a:t>是一款非常专业的软件，可用于多种常用的计量经济模型。它通过建立序列间的统计关系式，实现预测和模拟等功能。该软件在科学数据分析与评价、金融分析、经济预测、销售预测和成本分析等领域应用广泛。</a:t>
            </a:r>
            <a:endParaRPr lang="zh-CN" altLang="en-US" sz="2000" dirty="0">
              <a:effectLst>
                <a:outerShdw blurRad="38100" dist="38100" dir="2700000" algn="tl">
                  <a:srgbClr val="C0C0C0"/>
                </a:outerShdw>
              </a:effectLst>
              <a:latin typeface="楷体_GB2312" pitchFamily="49" charset="-122"/>
              <a:ea typeface="楷体_GB231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750D0085-8FD1-4DA5-895D-640EE8D50A40}" type="slidenum">
              <a:rPr lang="en-US" altLang="zh-CN" sz="800">
                <a:solidFill>
                  <a:schemeClr val="bg1"/>
                </a:solidFill>
              </a:rPr>
              <a:pPr algn="r"/>
              <a:t>34</a:t>
            </a:fld>
            <a:r>
              <a:rPr lang="en-US" altLang="zh-CN" sz="800">
                <a:solidFill>
                  <a:schemeClr val="bg1"/>
                </a:solidFill>
              </a:rPr>
              <a:t> ]</a:t>
            </a:r>
          </a:p>
        </p:txBody>
      </p:sp>
      <p:sp>
        <p:nvSpPr>
          <p:cNvPr id="22531" name="Text Box 14"/>
          <p:cNvSpPr txBox="1">
            <a:spLocks noChangeArrowheads="1"/>
          </p:cNvSpPr>
          <p:nvPr/>
        </p:nvSpPr>
        <p:spPr bwMode="auto">
          <a:xfrm>
            <a:off x="395288" y="814388"/>
            <a:ext cx="8353425" cy="457200"/>
          </a:xfrm>
          <a:prstGeom prst="rect">
            <a:avLst/>
          </a:prstGeom>
          <a:noFill/>
          <a:ln w="9525" algn="ctr">
            <a:noFill/>
            <a:miter lim="800000"/>
            <a:headEnd/>
            <a:tailEnd/>
          </a:ln>
        </p:spPr>
        <p:txBody>
          <a:bodyPr>
            <a:spAutoFit/>
          </a:bodyPr>
          <a:lstStyle/>
          <a:p>
            <a:pPr algn="ctr"/>
            <a:r>
              <a:rPr lang="zh-CN" altLang="en-US">
                <a:latin typeface="楷体_GB2312" pitchFamily="49" charset="-122"/>
                <a:ea typeface="楷体_GB2312" pitchFamily="49" charset="-122"/>
              </a:rPr>
              <a:t>本章小结</a:t>
            </a:r>
          </a:p>
        </p:txBody>
      </p:sp>
      <p:sp>
        <p:nvSpPr>
          <p:cNvPr id="22532" name="Text Box 20"/>
          <p:cNvSpPr txBox="1">
            <a:spLocks noChangeArrowheads="1"/>
          </p:cNvSpPr>
          <p:nvPr/>
        </p:nvSpPr>
        <p:spPr bwMode="auto">
          <a:xfrm>
            <a:off x="250825" y="1246188"/>
            <a:ext cx="8569325" cy="457200"/>
          </a:xfrm>
          <a:prstGeom prst="rect">
            <a:avLst/>
          </a:prstGeom>
          <a:noFill/>
          <a:ln w="9525" algn="ctr">
            <a:noFill/>
            <a:miter lim="800000"/>
            <a:headEnd/>
            <a:tailEnd/>
          </a:ln>
        </p:spPr>
        <p:txBody>
          <a:bodyPr>
            <a:spAutoFit/>
          </a:bodyPr>
          <a:lstStyle/>
          <a:p>
            <a:pPr algn="ctr"/>
            <a:r>
              <a:rPr lang="en-US" altLang="zh-CN" b="1" i="1">
                <a:solidFill>
                  <a:srgbClr val="008000"/>
                </a:solidFill>
                <a:ea typeface="楷体_GB2312" pitchFamily="49" charset="-122"/>
              </a:rPr>
              <a:t>Summary</a:t>
            </a:r>
            <a:endParaRPr lang="en-US" altLang="zh-CN" b="1" i="1">
              <a:solidFill>
                <a:srgbClr val="008000"/>
              </a:solidFill>
            </a:endParaRPr>
          </a:p>
        </p:txBody>
      </p:sp>
      <p:sp>
        <p:nvSpPr>
          <p:cNvPr id="22533" name="TextBox 19"/>
          <p:cNvSpPr txBox="1">
            <a:spLocks noChangeArrowheads="1"/>
          </p:cNvSpPr>
          <p:nvPr/>
        </p:nvSpPr>
        <p:spPr bwMode="auto">
          <a:xfrm>
            <a:off x="611188" y="2182813"/>
            <a:ext cx="7200900" cy="3046412"/>
          </a:xfrm>
          <a:prstGeom prst="rect">
            <a:avLst/>
          </a:prstGeom>
          <a:noFill/>
          <a:ln w="9525">
            <a:noFill/>
            <a:miter lim="800000"/>
            <a:headEnd/>
            <a:tailEnd/>
          </a:ln>
        </p:spPr>
        <p:txBody>
          <a:bodyPr>
            <a:spAutoFit/>
          </a:bodyPr>
          <a:lstStyle/>
          <a:p>
            <a:r>
              <a:rPr lang="en-US" altLang="zh-CN" sz="1600"/>
              <a:t>1</a:t>
            </a:r>
            <a:r>
              <a:rPr lang="zh-CN" altLang="zh-CN" sz="1600"/>
              <a:t>．统计学的研究对象、统计学的分类。</a:t>
            </a:r>
          </a:p>
          <a:p>
            <a:r>
              <a:rPr lang="zh-CN" altLang="zh-CN" sz="1600"/>
              <a:t>统计一词有三种含义：统计工作、统计资料和统计学。统计学的研究对象是现象总体的数量方面，具有数量性、总体性、具体性的特点。</a:t>
            </a:r>
          </a:p>
          <a:p>
            <a:r>
              <a:rPr lang="zh-CN" altLang="zh-CN" sz="1600"/>
              <a:t>根据统计学研究的侧重点不同，可将统计学分为理论统计学和应用统计学；其中理论统计学又可以按照研究方法的不同分为描述统计学和推断统计学。</a:t>
            </a:r>
          </a:p>
          <a:p>
            <a:r>
              <a:rPr lang="en-US" altLang="zh-CN" sz="1600"/>
              <a:t>2.</a:t>
            </a:r>
            <a:r>
              <a:rPr lang="zh-CN" altLang="zh-CN" sz="1600"/>
              <a:t>统计学的发展史</a:t>
            </a:r>
          </a:p>
          <a:p>
            <a:r>
              <a:rPr lang="zh-CN" altLang="zh-CN" sz="1600"/>
              <a:t>从统计学的发展历史可以看出，无论是古典统计学、近代统计学，还是现代统计学，其发展始终是沿着两条主线展开的：一是以“政治算术学派”为代表发展起来的以社会经济和企业管理问题为主要研究对象的社会经济管理统计学；二是以概率论为理论基础、以随机现象为研究对象的数理统计学。</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2E31E4B8-174C-459A-8E65-4C0625F5C1E1}" type="slidenum">
              <a:rPr lang="en-US" altLang="zh-CN" sz="800">
                <a:solidFill>
                  <a:schemeClr val="bg1"/>
                </a:solidFill>
              </a:rPr>
              <a:pPr algn="r"/>
              <a:t>35</a:t>
            </a:fld>
            <a:r>
              <a:rPr lang="en-US" altLang="zh-CN" sz="800">
                <a:solidFill>
                  <a:schemeClr val="bg1"/>
                </a:solidFill>
              </a:rPr>
              <a:t> ]</a:t>
            </a:r>
          </a:p>
        </p:txBody>
      </p:sp>
      <p:sp>
        <p:nvSpPr>
          <p:cNvPr id="23555" name="Text Box 14"/>
          <p:cNvSpPr txBox="1">
            <a:spLocks noChangeArrowheads="1"/>
          </p:cNvSpPr>
          <p:nvPr/>
        </p:nvSpPr>
        <p:spPr bwMode="auto">
          <a:xfrm>
            <a:off x="395288" y="811213"/>
            <a:ext cx="8353425" cy="457200"/>
          </a:xfrm>
          <a:prstGeom prst="rect">
            <a:avLst/>
          </a:prstGeom>
          <a:noFill/>
          <a:ln w="9525" algn="ctr">
            <a:noFill/>
            <a:miter lim="800000"/>
            <a:headEnd/>
            <a:tailEnd/>
          </a:ln>
        </p:spPr>
        <p:txBody>
          <a:bodyPr>
            <a:spAutoFit/>
          </a:bodyPr>
          <a:lstStyle/>
          <a:p>
            <a:pPr algn="ctr"/>
            <a:r>
              <a:rPr lang="zh-CN" altLang="en-US">
                <a:latin typeface="楷体_GB2312" pitchFamily="49" charset="-122"/>
                <a:ea typeface="楷体_GB2312" pitchFamily="49" charset="-122"/>
              </a:rPr>
              <a:t>本章小结</a:t>
            </a:r>
          </a:p>
        </p:txBody>
      </p:sp>
      <p:sp>
        <p:nvSpPr>
          <p:cNvPr id="23556" name="Text Box 20"/>
          <p:cNvSpPr txBox="1">
            <a:spLocks noChangeArrowheads="1"/>
          </p:cNvSpPr>
          <p:nvPr/>
        </p:nvSpPr>
        <p:spPr bwMode="auto">
          <a:xfrm>
            <a:off x="250825" y="1268413"/>
            <a:ext cx="8569325" cy="457200"/>
          </a:xfrm>
          <a:prstGeom prst="rect">
            <a:avLst/>
          </a:prstGeom>
          <a:noFill/>
          <a:ln w="9525" algn="ctr">
            <a:noFill/>
            <a:miter lim="800000"/>
            <a:headEnd/>
            <a:tailEnd/>
          </a:ln>
        </p:spPr>
        <p:txBody>
          <a:bodyPr>
            <a:spAutoFit/>
          </a:bodyPr>
          <a:lstStyle/>
          <a:p>
            <a:pPr algn="ctr"/>
            <a:r>
              <a:rPr lang="en-US" altLang="zh-CN" b="1" i="1">
                <a:solidFill>
                  <a:srgbClr val="008000"/>
                </a:solidFill>
                <a:ea typeface="楷体_GB2312" pitchFamily="49" charset="-122"/>
              </a:rPr>
              <a:t>Summary</a:t>
            </a:r>
            <a:endParaRPr lang="en-US" altLang="zh-CN" b="1" i="1">
              <a:solidFill>
                <a:srgbClr val="008000"/>
              </a:solidFill>
            </a:endParaRPr>
          </a:p>
        </p:txBody>
      </p:sp>
      <p:sp>
        <p:nvSpPr>
          <p:cNvPr id="23557" name="TextBox 19"/>
          <p:cNvSpPr txBox="1">
            <a:spLocks noChangeArrowheads="1"/>
          </p:cNvSpPr>
          <p:nvPr/>
        </p:nvSpPr>
        <p:spPr bwMode="auto">
          <a:xfrm>
            <a:off x="611188" y="2165350"/>
            <a:ext cx="7200900" cy="3784600"/>
          </a:xfrm>
          <a:prstGeom prst="rect">
            <a:avLst/>
          </a:prstGeom>
          <a:noFill/>
          <a:ln w="9525">
            <a:noFill/>
            <a:miter lim="800000"/>
            <a:headEnd/>
            <a:tailEnd/>
          </a:ln>
        </p:spPr>
        <p:txBody>
          <a:bodyPr>
            <a:spAutoFit/>
          </a:bodyPr>
          <a:lstStyle/>
          <a:p>
            <a:r>
              <a:rPr lang="en-US" altLang="zh-CN" sz="1600"/>
              <a:t>3</a:t>
            </a:r>
            <a:r>
              <a:rPr lang="zh-CN" altLang="zh-CN" sz="1600"/>
              <a:t>．统计中的几个基本概念。</a:t>
            </a:r>
          </a:p>
          <a:p>
            <a:r>
              <a:rPr lang="zh-CN" altLang="zh-CN" sz="1600"/>
              <a:t>（</a:t>
            </a:r>
            <a:r>
              <a:rPr lang="en-US" altLang="zh-CN" sz="1600"/>
              <a:t>1</a:t>
            </a:r>
            <a:r>
              <a:rPr lang="zh-CN" altLang="zh-CN" sz="1600"/>
              <a:t>）总体与总体单位。我们把具有某种相同性质的许多个别单位构成的集合称作统计总体，简称总体。构成总体的个别单位叫做总体单位。总体根据其所包括的总体单位数是否有限，分为有限总体与无限总体。</a:t>
            </a:r>
          </a:p>
          <a:p>
            <a:r>
              <a:rPr lang="zh-CN" altLang="zh-CN" sz="1600"/>
              <a:t>（</a:t>
            </a:r>
            <a:r>
              <a:rPr lang="en-US" altLang="zh-CN" sz="1600"/>
              <a:t>2</a:t>
            </a:r>
            <a:r>
              <a:rPr lang="zh-CN" altLang="zh-CN" sz="1600"/>
              <a:t>）样本。样本是从总体中抽取的部分单位所构成的集合，其中的每一个单位称作样本单位。样本可分为方便样本、判断样本和随机样本三类，但其中只有随机样本的抽样误差可以用概率的理论来描述，所以只有随机样本可以用于推断统计。</a:t>
            </a:r>
          </a:p>
          <a:p>
            <a:r>
              <a:rPr lang="zh-CN" altLang="zh-CN" sz="1600"/>
              <a:t>（</a:t>
            </a:r>
            <a:r>
              <a:rPr lang="en-US" altLang="zh-CN" sz="1600"/>
              <a:t>3</a:t>
            </a:r>
            <a:r>
              <a:rPr lang="zh-CN" altLang="zh-CN" sz="1600"/>
              <a:t>）参数和统计量。参数是用来描述总体特征的概括性数字度量，它是研究想要了解总体的某种特征值。统计量是用来描述样本特征的概括性数字度量。它是根据样本数据计算出来的一个量。</a:t>
            </a:r>
          </a:p>
          <a:p>
            <a:r>
              <a:rPr lang="zh-CN" altLang="zh-CN" sz="1600"/>
              <a:t>（</a:t>
            </a:r>
            <a:r>
              <a:rPr lang="en-US" altLang="zh-CN" sz="1600"/>
              <a:t>4</a:t>
            </a:r>
            <a:r>
              <a:rPr lang="zh-CN" altLang="zh-CN" sz="1600"/>
              <a:t>）变量和数据。变量是说明现象某种特征的概念，其特点是从一次观察到下一次观察结果会呈现出差别或变化。变量可分为连续变量和离散变量。</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F8A53690-8AEC-43AC-9251-3B8058046469}" type="slidenum">
              <a:rPr lang="en-US" altLang="zh-CN" sz="800">
                <a:solidFill>
                  <a:schemeClr val="bg1"/>
                </a:solidFill>
              </a:rPr>
              <a:pPr algn="r"/>
              <a:t>36</a:t>
            </a:fld>
            <a:r>
              <a:rPr lang="en-US" altLang="zh-CN" sz="800">
                <a:solidFill>
                  <a:schemeClr val="bg1"/>
                </a:solidFill>
              </a:rPr>
              <a:t> ]</a:t>
            </a:r>
          </a:p>
        </p:txBody>
      </p:sp>
      <p:sp>
        <p:nvSpPr>
          <p:cNvPr id="24579" name="Text Box 14"/>
          <p:cNvSpPr txBox="1">
            <a:spLocks noChangeArrowheads="1"/>
          </p:cNvSpPr>
          <p:nvPr/>
        </p:nvSpPr>
        <p:spPr bwMode="auto">
          <a:xfrm>
            <a:off x="395288" y="836613"/>
            <a:ext cx="8353425" cy="457200"/>
          </a:xfrm>
          <a:prstGeom prst="rect">
            <a:avLst/>
          </a:prstGeom>
          <a:noFill/>
          <a:ln w="9525" algn="ctr">
            <a:noFill/>
            <a:miter lim="800000"/>
            <a:headEnd/>
            <a:tailEnd/>
          </a:ln>
        </p:spPr>
        <p:txBody>
          <a:bodyPr>
            <a:spAutoFit/>
          </a:bodyPr>
          <a:lstStyle/>
          <a:p>
            <a:pPr algn="ctr"/>
            <a:r>
              <a:rPr lang="zh-CN" altLang="en-US">
                <a:latin typeface="楷体_GB2312" pitchFamily="49" charset="-122"/>
                <a:ea typeface="楷体_GB2312" pitchFamily="49" charset="-122"/>
              </a:rPr>
              <a:t>本章小结</a:t>
            </a:r>
          </a:p>
        </p:txBody>
      </p:sp>
      <p:sp>
        <p:nvSpPr>
          <p:cNvPr id="24580" name="Text Box 20"/>
          <p:cNvSpPr txBox="1">
            <a:spLocks noChangeArrowheads="1"/>
          </p:cNvSpPr>
          <p:nvPr/>
        </p:nvSpPr>
        <p:spPr bwMode="auto">
          <a:xfrm>
            <a:off x="250825" y="1268413"/>
            <a:ext cx="8569325" cy="457200"/>
          </a:xfrm>
          <a:prstGeom prst="rect">
            <a:avLst/>
          </a:prstGeom>
          <a:noFill/>
          <a:ln w="9525" algn="ctr">
            <a:noFill/>
            <a:miter lim="800000"/>
            <a:headEnd/>
            <a:tailEnd/>
          </a:ln>
        </p:spPr>
        <p:txBody>
          <a:bodyPr>
            <a:spAutoFit/>
          </a:bodyPr>
          <a:lstStyle/>
          <a:p>
            <a:pPr algn="ctr"/>
            <a:r>
              <a:rPr lang="en-US" altLang="zh-CN" b="1" i="1">
                <a:solidFill>
                  <a:srgbClr val="008000"/>
                </a:solidFill>
                <a:ea typeface="楷体_GB2312" pitchFamily="49" charset="-122"/>
              </a:rPr>
              <a:t>Summary</a:t>
            </a:r>
            <a:endParaRPr lang="en-US" altLang="zh-CN" b="1" i="1">
              <a:solidFill>
                <a:srgbClr val="008000"/>
              </a:solidFill>
            </a:endParaRPr>
          </a:p>
        </p:txBody>
      </p:sp>
      <p:sp>
        <p:nvSpPr>
          <p:cNvPr id="24581" name="TextBox 19"/>
          <p:cNvSpPr txBox="1">
            <a:spLocks noChangeArrowheads="1"/>
          </p:cNvSpPr>
          <p:nvPr/>
        </p:nvSpPr>
        <p:spPr bwMode="auto">
          <a:xfrm>
            <a:off x="611188" y="2205038"/>
            <a:ext cx="7200900" cy="1938992"/>
          </a:xfrm>
          <a:prstGeom prst="rect">
            <a:avLst/>
          </a:prstGeom>
          <a:noFill/>
          <a:ln w="9525">
            <a:noFill/>
            <a:miter lim="800000"/>
            <a:headEnd/>
            <a:tailEnd/>
          </a:ln>
        </p:spPr>
        <p:txBody>
          <a:bodyPr>
            <a:spAutoFit/>
          </a:bodyPr>
          <a:lstStyle/>
          <a:p>
            <a:r>
              <a:rPr lang="en-US" altLang="zh-CN" sz="1600" dirty="0"/>
              <a:t>4</a:t>
            </a:r>
            <a:r>
              <a:rPr lang="zh-CN" altLang="zh-CN" sz="1600" dirty="0"/>
              <a:t>．统计数据的分类</a:t>
            </a:r>
            <a:r>
              <a:rPr lang="zh-CN" altLang="zh-CN" sz="1600" dirty="0" smtClean="0"/>
              <a:t>。</a:t>
            </a:r>
            <a:endParaRPr lang="en-US" altLang="zh-CN" sz="1600" dirty="0" smtClean="0"/>
          </a:p>
          <a:p>
            <a:r>
              <a:rPr lang="zh-CN" altLang="zh-CN" sz="1600" dirty="0" smtClean="0"/>
              <a:t>（</a:t>
            </a:r>
            <a:r>
              <a:rPr lang="en-US" altLang="zh-CN" sz="1600" dirty="0"/>
              <a:t>1</a:t>
            </a:r>
            <a:r>
              <a:rPr lang="zh-CN" altLang="zh-CN" sz="1600" dirty="0"/>
              <a:t>）按照所采用计量尺度的不同，可分为数值型数据、分类型数据、顺序型数据三类；（</a:t>
            </a:r>
            <a:r>
              <a:rPr lang="en-US" altLang="zh-CN" sz="1600" dirty="0"/>
              <a:t>2</a:t>
            </a:r>
            <a:r>
              <a:rPr lang="zh-CN" altLang="zh-CN" sz="1600" dirty="0"/>
              <a:t>）按照收集方法的不同，可分为观测数据和实验数据两类；（</a:t>
            </a:r>
            <a:r>
              <a:rPr lang="en-US" altLang="zh-CN" sz="1600" dirty="0"/>
              <a:t>3</a:t>
            </a:r>
            <a:r>
              <a:rPr lang="zh-CN" altLang="zh-CN" sz="1600" dirty="0"/>
              <a:t>）按照是否与时间相联系，可分为截面数据和时间序列数据两类。</a:t>
            </a:r>
          </a:p>
          <a:p>
            <a:r>
              <a:rPr lang="en-US" altLang="zh-CN" sz="1600" dirty="0"/>
              <a:t>5</a:t>
            </a:r>
            <a:r>
              <a:rPr lang="zh-CN" altLang="zh-CN" sz="1600" dirty="0"/>
              <a:t>．常用统计软件的介绍</a:t>
            </a:r>
            <a:r>
              <a:rPr lang="zh-CN" altLang="zh-CN" sz="1600" dirty="0" smtClean="0"/>
              <a:t>。</a:t>
            </a:r>
            <a:endParaRPr lang="en-US" altLang="zh-CN" sz="1600" dirty="0" smtClean="0"/>
          </a:p>
          <a:p>
            <a:r>
              <a:rPr lang="zh-CN" altLang="zh-CN" sz="1600" dirty="0" smtClean="0"/>
              <a:t>常用</a:t>
            </a:r>
            <a:r>
              <a:rPr lang="zh-CN" altLang="zh-CN" sz="1600" dirty="0"/>
              <a:t>的统计软件包括</a:t>
            </a:r>
            <a:r>
              <a:rPr lang="en-US" altLang="zh-CN" sz="1600" dirty="0"/>
              <a:t>Excel</a:t>
            </a:r>
            <a:r>
              <a:rPr lang="zh-CN" altLang="zh-CN" sz="1600" dirty="0"/>
              <a:t>、</a:t>
            </a:r>
            <a:r>
              <a:rPr lang="en-US" altLang="zh-CN" sz="1600" dirty="0"/>
              <a:t>SPSS</a:t>
            </a:r>
            <a:r>
              <a:rPr lang="zh-CN" altLang="zh-CN" sz="1600" dirty="0"/>
              <a:t>、</a:t>
            </a:r>
            <a:r>
              <a:rPr lang="en-US" altLang="zh-CN" sz="1600" dirty="0"/>
              <a:t>SAS</a:t>
            </a:r>
            <a:r>
              <a:rPr lang="zh-CN" altLang="zh-CN" sz="1600" dirty="0"/>
              <a:t>、</a:t>
            </a:r>
            <a:r>
              <a:rPr lang="en-US" altLang="zh-CN" sz="1600" dirty="0" err="1"/>
              <a:t>EViews</a:t>
            </a:r>
            <a:r>
              <a:rPr lang="zh-CN" altLang="zh-CN" sz="1600" dirty="0"/>
              <a:t>等。</a:t>
            </a:r>
            <a:endParaRPr lang="zh-CN" alt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600BA273-8948-40B4-B8A7-9BF2E5832135}" type="slidenum">
              <a:rPr lang="en-US" altLang="zh-CN" sz="800">
                <a:solidFill>
                  <a:schemeClr val="bg1"/>
                </a:solidFill>
              </a:rPr>
              <a:pPr algn="r"/>
              <a:t>4</a:t>
            </a:fld>
            <a:r>
              <a:rPr lang="en-US" altLang="zh-CN" sz="800">
                <a:solidFill>
                  <a:schemeClr val="bg1"/>
                </a:solidFill>
              </a:rPr>
              <a:t> ]</a:t>
            </a:r>
          </a:p>
        </p:txBody>
      </p:sp>
      <p:sp>
        <p:nvSpPr>
          <p:cNvPr id="512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a:t>
            </a:r>
            <a:r>
              <a:rPr lang="zh-CN" altLang="en-US">
                <a:latin typeface="楷体_GB2312" pitchFamily="49" charset="-122"/>
                <a:ea typeface="楷体_GB2312" pitchFamily="49" charset="-122"/>
              </a:rPr>
              <a:t> 统计与统计学</a:t>
            </a:r>
          </a:p>
        </p:txBody>
      </p:sp>
      <p:sp>
        <p:nvSpPr>
          <p:cNvPr id="512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762000"/>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1.1.1</a:t>
            </a:r>
            <a:r>
              <a:rPr lang="zh-CN" altLang="en-US" dirty="0">
                <a:latin typeface="楷体_GB2312" pitchFamily="49" charset="-122"/>
                <a:ea typeface="楷体_GB2312" pitchFamily="49" charset="-122"/>
              </a:rPr>
              <a:t>统计</a:t>
            </a:r>
            <a:r>
              <a:rPr lang="zh-CN" altLang="en-US" b="1" dirty="0">
                <a:latin typeface="楷体_GB2312" pitchFamily="49" charset="-122"/>
                <a:ea typeface="楷体_GB2312" pitchFamily="49" charset="-122"/>
              </a:rPr>
              <a:t>：</a:t>
            </a:r>
            <a:r>
              <a:rPr lang="zh-CN" altLang="en-US" sz="2000" b="1" dirty="0">
                <a:effectLst>
                  <a:outerShdw blurRad="38100" dist="38100" dir="2700000" algn="tl">
                    <a:srgbClr val="C0C0C0"/>
                  </a:outerShdw>
                </a:effectLst>
                <a:latin typeface="楷体_GB2312" pitchFamily="49" charset="-122"/>
                <a:ea typeface="楷体_GB2312" pitchFamily="49" charset="-122"/>
              </a:rPr>
              <a:t>“统计”一词如果不加任何限定的话应该有三种含义：统计工作、统计资料和统计学。</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2870200"/>
            <a:ext cx="8642350" cy="830263"/>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3.</a:t>
            </a:r>
            <a:r>
              <a:rPr lang="zh-CN" altLang="en-US" dirty="0" smtClean="0">
                <a:effectLst>
                  <a:outerShdw blurRad="38100" dist="38100" dir="2700000" algn="tl">
                    <a:srgbClr val="C0C0C0"/>
                  </a:outerShdw>
                </a:effectLst>
                <a:latin typeface="楷体_GB2312" pitchFamily="49" charset="-122"/>
                <a:ea typeface="楷体_GB2312" pitchFamily="49" charset="-122"/>
              </a:rPr>
              <a:t>统计学</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en-US" sz="2000" dirty="0">
                <a:latin typeface="楷体_GB2312" pitchFamily="49" charset="-122"/>
                <a:ea typeface="楷体_GB2312" pitchFamily="49" charset="-122"/>
              </a:rPr>
              <a:t>统计学是研究如何搜集资料、整理资料和分析资料的方法论科学。</a:t>
            </a:r>
            <a:r>
              <a:rPr lang="zh-CN" altLang="en-US" dirty="0">
                <a:effectLst>
                  <a:outerShdw blurRad="38100" dist="38100" dir="2700000" algn="tl">
                    <a:srgbClr val="C0C0C0"/>
                  </a:outerShdw>
                </a:effectLst>
                <a:latin typeface="Times New Roman"/>
                <a:ea typeface="楷体_GB2312" pitchFamily="49" charset="-122"/>
              </a:rPr>
              <a:t> </a:t>
            </a:r>
            <a:endParaRPr lang="zh-CN" altLang="en-US" dirty="0">
              <a:effectLst>
                <a:outerShdw blurRad="38100" dist="38100" dir="2700000" algn="tl">
                  <a:srgbClr val="C0C0C0"/>
                </a:outerShdw>
              </a:effectLst>
              <a:latin typeface="楷体_GB2312" pitchFamily="49" charset="-122"/>
              <a:ea typeface="楷体_GB2312" pitchFamily="49" charset="-122"/>
            </a:endParaRPr>
          </a:p>
        </p:txBody>
      </p:sp>
      <p:sp>
        <p:nvSpPr>
          <p:cNvPr id="8" name="矩形 7"/>
          <p:cNvSpPr/>
          <p:nvPr/>
        </p:nvSpPr>
        <p:spPr>
          <a:xfrm>
            <a:off x="250825" y="4076700"/>
            <a:ext cx="8713788" cy="1939925"/>
          </a:xfrm>
          <a:prstGeom prst="rect">
            <a:avLst/>
          </a:prstGeom>
        </p:spPr>
        <p:txBody>
          <a:bodyPr>
            <a:spAutoFit/>
          </a:bodyPr>
          <a:lstStyle/>
          <a:p>
            <a:pPr>
              <a:defRPr/>
            </a:pPr>
            <a:r>
              <a:rPr lang="zh-CN" altLang="en-US" sz="2000" dirty="0">
                <a:effectLst>
                  <a:outerShdw blurRad="38100" dist="38100" dir="2700000" algn="tl">
                    <a:srgbClr val="C0C0C0"/>
                  </a:outerShdw>
                </a:effectLst>
                <a:latin typeface="楷体_GB2312" pitchFamily="49" charset="-122"/>
                <a:ea typeface="楷体_GB2312" pitchFamily="49" charset="-122"/>
              </a:rPr>
              <a:t>    统计工作、统计资料、统计学三者之间的关系是相互联系、不可分割的：一方面，统计工作和统计资料是过程与结果的关系，统计资料是统计工作的成果或结晶，它来源于统计工作又服务于统计工作；另一方面，统计学和统计工作是理论与实践的关系，统计学是从统计工作实践中总结出来的，反过来它又是统计工作的理论基础，不断促进统计工作的发展；统计工作的发展又不断丰富和完善了统计学的理论体系。</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173209D-CE48-4C8D-833A-BB1424EE91AF}" type="slidenum">
              <a:rPr lang="en-US" altLang="zh-CN" sz="800">
                <a:solidFill>
                  <a:schemeClr val="bg1"/>
                </a:solidFill>
              </a:rPr>
              <a:pPr algn="r"/>
              <a:t>5</a:t>
            </a:fld>
            <a:r>
              <a:rPr lang="en-US" altLang="zh-CN" sz="800">
                <a:solidFill>
                  <a:schemeClr val="bg1"/>
                </a:solidFill>
              </a:rPr>
              <a:t> ]</a:t>
            </a:r>
          </a:p>
        </p:txBody>
      </p:sp>
      <p:sp>
        <p:nvSpPr>
          <p:cNvPr id="6147"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 </a:t>
            </a:r>
            <a:r>
              <a:rPr lang="zh-CN" altLang="en-US">
                <a:latin typeface="楷体_GB2312" pitchFamily="49" charset="-122"/>
                <a:ea typeface="楷体_GB2312" pitchFamily="49" charset="-122"/>
              </a:rPr>
              <a:t>统计与统计学</a:t>
            </a:r>
          </a:p>
        </p:txBody>
      </p:sp>
      <p:sp>
        <p:nvSpPr>
          <p:cNvPr id="6148"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1.1.2 </a:t>
            </a:r>
            <a:r>
              <a:rPr lang="zh-CN" altLang="zh-CN" dirty="0"/>
              <a:t>统计学的研究对象及特点</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323850" y="2870200"/>
            <a:ext cx="8642350" cy="1754188"/>
          </a:xfrm>
          <a:prstGeom prst="rect">
            <a:avLst/>
          </a:prstGeom>
          <a:noFill/>
          <a:ln w="9525" algn="ctr">
            <a:noFill/>
            <a:miter lim="800000"/>
            <a:headEnd/>
            <a:tailEnd/>
          </a:ln>
          <a:effectLst/>
        </p:spPr>
        <p:txBody>
          <a:bodyPr>
            <a:spAutoFit/>
          </a:bodyPr>
          <a:lstStyle/>
          <a:p>
            <a:pPr>
              <a:defRPr/>
            </a:pPr>
            <a:r>
              <a:rPr lang="en-US" altLang="zh-CN" dirty="0"/>
              <a:t>        </a:t>
            </a:r>
            <a:r>
              <a:rPr lang="zh-CN" altLang="zh-CN" dirty="0"/>
              <a:t>统计学的研究对象是现象总体的数量方面，包括数量特征和数量关系和数量界限，通过这些数量方面的研究来探索现象变动的内在数量规律性。</a:t>
            </a:r>
            <a:endParaRPr lang="en-US" altLang="zh-CN" dirty="0"/>
          </a:p>
          <a:p>
            <a:pPr>
              <a:defRPr/>
            </a:pPr>
            <a:r>
              <a:rPr lang="en-US" altLang="zh-CN" dirty="0"/>
              <a:t>        </a:t>
            </a:r>
            <a:r>
              <a:rPr lang="zh-CN" altLang="zh-CN" dirty="0"/>
              <a:t>统计学研究对象具有</a:t>
            </a:r>
            <a:r>
              <a:rPr lang="zh-CN" altLang="zh-CN" b="1" dirty="0"/>
              <a:t>数量性</a:t>
            </a:r>
            <a:r>
              <a:rPr lang="zh-CN" altLang="zh-CN" dirty="0"/>
              <a:t>、</a:t>
            </a:r>
            <a:r>
              <a:rPr lang="zh-CN" altLang="zh-CN" b="1" dirty="0"/>
              <a:t>总体性</a:t>
            </a:r>
            <a:r>
              <a:rPr lang="zh-CN" altLang="zh-CN" dirty="0"/>
              <a:t>、</a:t>
            </a:r>
            <a:r>
              <a:rPr lang="zh-CN" altLang="zh-CN" b="1" dirty="0"/>
              <a:t>具体性</a:t>
            </a:r>
            <a:r>
              <a:rPr lang="zh-CN" altLang="zh-CN" dirty="0"/>
              <a:t>的特点。</a:t>
            </a:r>
            <a:r>
              <a:rPr lang="zh-CN" altLang="en-US" dirty="0">
                <a:effectLst>
                  <a:outerShdw blurRad="38100" dist="38100" dir="2700000" algn="tl">
                    <a:srgbClr val="C0C0C0"/>
                  </a:outerShdw>
                </a:effectLst>
                <a:latin typeface="Times New Roman"/>
                <a:ea typeface="楷体_GB2312" pitchFamily="49" charset="-122"/>
              </a:rPr>
              <a:t> </a:t>
            </a:r>
            <a:endParaRPr lang="zh-CN" altLang="en-US" dirty="0">
              <a:effectLst>
                <a:outerShdw blurRad="38100" dist="38100" dir="2700000" algn="tl">
                  <a:srgbClr val="C0C0C0"/>
                </a:outerShdw>
              </a:effectLst>
              <a:latin typeface="楷体_GB2312"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A4C903E0-B1F5-4813-AAD9-411F5AAD4837}" type="slidenum">
              <a:rPr lang="en-US" altLang="zh-CN" sz="800">
                <a:solidFill>
                  <a:schemeClr val="bg1"/>
                </a:solidFill>
              </a:rPr>
              <a:pPr algn="r"/>
              <a:t>6</a:t>
            </a:fld>
            <a:r>
              <a:rPr lang="en-US" altLang="zh-CN" sz="800">
                <a:solidFill>
                  <a:schemeClr val="bg1"/>
                </a:solidFill>
              </a:rPr>
              <a:t> ]</a:t>
            </a:r>
          </a:p>
        </p:txBody>
      </p:sp>
      <p:sp>
        <p:nvSpPr>
          <p:cNvPr id="7171"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a:t>
            </a:r>
            <a:r>
              <a:rPr lang="zh-CN" altLang="en-US">
                <a:latin typeface="楷体_GB2312" pitchFamily="49" charset="-122"/>
                <a:ea typeface="楷体_GB2312" pitchFamily="49" charset="-122"/>
              </a:rPr>
              <a:t> 统计与统计学</a:t>
            </a:r>
          </a:p>
        </p:txBody>
      </p:sp>
      <p:sp>
        <p:nvSpPr>
          <p:cNvPr id="7172"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1.1.2 </a:t>
            </a:r>
            <a:r>
              <a:rPr lang="zh-CN" altLang="zh-CN" dirty="0"/>
              <a:t>统计学的研究对象及特点</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250825" y="2708275"/>
            <a:ext cx="8642350" cy="2370138"/>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1.</a:t>
            </a:r>
            <a:r>
              <a:rPr lang="zh-CN" altLang="en-US" dirty="0" smtClean="0">
                <a:effectLst>
                  <a:outerShdw blurRad="38100" dist="38100" dir="2700000" algn="tl">
                    <a:srgbClr val="C0C0C0"/>
                  </a:outerShdw>
                </a:effectLst>
                <a:latin typeface="楷体_GB2312" pitchFamily="49" charset="-122"/>
                <a:ea typeface="楷体_GB2312" pitchFamily="49" charset="-122"/>
              </a:rPr>
              <a:t>数量</a:t>
            </a:r>
            <a:r>
              <a:rPr lang="zh-CN" altLang="en-US" dirty="0">
                <a:effectLst>
                  <a:outerShdw blurRad="38100" dist="38100" dir="2700000" algn="tl">
                    <a:srgbClr val="C0C0C0"/>
                  </a:outerShdw>
                </a:effectLst>
                <a:latin typeface="楷体_GB2312" pitchFamily="49" charset="-122"/>
                <a:ea typeface="楷体_GB2312" pitchFamily="49" charset="-122"/>
              </a:rPr>
              <a:t>性</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zh-CN" sz="2000" dirty="0">
                <a:latin typeface="楷体" pitchFamily="49" charset="-122"/>
                <a:ea typeface="楷体_GB2312"/>
              </a:rPr>
              <a:t>数量性是统计学研究对象的基本特点。任何客观事物都有质和量两个方面，事物的质与量总是密切联系、共同规定着事物的性质。一定的质规定着一定的量，一定的量也表现为一定的质。统计就是在一定的质的规定下，研究现象的数量方面的，通过认识事物的量进而认识事物的质。事物的数量是我们认识客观现实的重要方面，通过分析研究统计数据资料，研究和掌握数据的统计规律，就可以达到我们</a:t>
            </a:r>
            <a:r>
              <a:rPr lang="zh-CN" altLang="en-US" sz="2000" dirty="0">
                <a:latin typeface="楷体" pitchFamily="49" charset="-122"/>
                <a:ea typeface="楷体_GB2312"/>
              </a:rPr>
              <a:t>统计分析</a:t>
            </a:r>
            <a:r>
              <a:rPr lang="zh-CN" altLang="zh-CN" sz="2000" dirty="0">
                <a:latin typeface="楷体" pitchFamily="49" charset="-122"/>
                <a:ea typeface="楷体_GB2312"/>
              </a:rPr>
              <a:t>研究的目的。</a:t>
            </a:r>
            <a:endParaRPr lang="zh-CN" altLang="en-US" sz="2000" dirty="0">
              <a:effectLst>
                <a:outerShdw blurRad="38100" dist="38100" dir="2700000" algn="tl">
                  <a:srgbClr val="C0C0C0"/>
                </a:outerShdw>
              </a:effectLst>
              <a:latin typeface="楷体" pitchFamily="49" charset="-122"/>
              <a:ea typeface="楷体_GB231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05AB1D1E-F7A7-4566-818E-5981F0E3BC1F}" type="slidenum">
              <a:rPr lang="en-US" altLang="zh-CN" sz="800">
                <a:solidFill>
                  <a:schemeClr val="bg1"/>
                </a:solidFill>
              </a:rPr>
              <a:pPr algn="r"/>
              <a:t>7</a:t>
            </a:fld>
            <a:r>
              <a:rPr lang="en-US" altLang="zh-CN" sz="800">
                <a:solidFill>
                  <a:schemeClr val="bg1"/>
                </a:solidFill>
              </a:rPr>
              <a:t> ]</a:t>
            </a:r>
          </a:p>
        </p:txBody>
      </p:sp>
      <p:sp>
        <p:nvSpPr>
          <p:cNvPr id="8195"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a:t>
            </a:r>
            <a:r>
              <a:rPr lang="zh-CN" altLang="en-US">
                <a:latin typeface="楷体_GB2312" pitchFamily="49" charset="-122"/>
                <a:ea typeface="楷体_GB2312" pitchFamily="49" charset="-122"/>
              </a:rPr>
              <a:t> 统计与统计学</a:t>
            </a:r>
          </a:p>
        </p:txBody>
      </p:sp>
      <p:sp>
        <p:nvSpPr>
          <p:cNvPr id="8196"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1.1.2 </a:t>
            </a:r>
            <a:r>
              <a:rPr lang="zh-CN" altLang="zh-CN" dirty="0"/>
              <a:t>统计学的研究对象及特点</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250825" y="2708275"/>
            <a:ext cx="8642350" cy="2986088"/>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2.</a:t>
            </a:r>
            <a:r>
              <a:rPr lang="zh-CN" altLang="en-US" dirty="0" smtClean="0">
                <a:effectLst>
                  <a:outerShdw blurRad="38100" dist="38100" dir="2700000" algn="tl">
                    <a:srgbClr val="C0C0C0"/>
                  </a:outerShdw>
                </a:effectLst>
                <a:latin typeface="楷体_GB2312" pitchFamily="49" charset="-122"/>
                <a:ea typeface="楷体_GB2312" pitchFamily="49" charset="-122"/>
              </a:rPr>
              <a:t>总体性</a:t>
            </a:r>
            <a:r>
              <a:rPr lang="zh-CN" altLang="en-US" dirty="0">
                <a:effectLst>
                  <a:outerShdw blurRad="38100" dist="38100" dir="2700000" algn="tl">
                    <a:srgbClr val="C0C0C0"/>
                  </a:outerShdw>
                </a:effectLst>
                <a:latin typeface="楷体_GB2312" pitchFamily="49" charset="-122"/>
                <a:ea typeface="楷体_GB2312" pitchFamily="49" charset="-122"/>
              </a:rPr>
              <a:t>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en-US" sz="2000" dirty="0">
                <a:latin typeface="楷体" pitchFamily="49" charset="-122"/>
                <a:ea typeface="楷体_GB2312"/>
              </a:rPr>
              <a:t>总体性是指统计学所研究的是总体的数量规律性，而不是个体的数量规律性。客观事物的个别现象通常都有其偶然性和特殊性，而总体现象则具有相对的普遍性和稳定性。对于总体的研究有助于认识现象的规律性。若实际工作中搜集的是总体资料，则通过描述统计的方法就可以得到有关该总体的数量规律；若搜集的是样本资料，则要在使用描述统计方法的基础之上，还要利用推断统计的方法才能够得到总体的数量规律。当然，统计对总体的研究是从个体着手的，没有对个体数量特征的了解，也就不可能得出总体的数量规律。</a:t>
            </a:r>
            <a:endParaRPr lang="zh-CN" altLang="en-US" sz="2000" dirty="0">
              <a:effectLst>
                <a:outerShdw blurRad="38100" dist="38100" dir="2700000" algn="tl">
                  <a:srgbClr val="C0C0C0"/>
                </a:outerShdw>
              </a:effectLst>
              <a:latin typeface="楷体" pitchFamily="49" charset="-122"/>
              <a:ea typeface="楷体_GB231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53ECE815-4129-40EA-A9B7-FF5760F6BF42}" type="slidenum">
              <a:rPr lang="en-US" altLang="zh-CN" sz="800">
                <a:solidFill>
                  <a:schemeClr val="bg1"/>
                </a:solidFill>
              </a:rPr>
              <a:pPr algn="r"/>
              <a:t>8</a:t>
            </a:fld>
            <a:r>
              <a:rPr lang="en-US" altLang="zh-CN" sz="800">
                <a:solidFill>
                  <a:schemeClr val="bg1"/>
                </a:solidFill>
              </a:rPr>
              <a:t> ]</a:t>
            </a:r>
          </a:p>
        </p:txBody>
      </p:sp>
      <p:sp>
        <p:nvSpPr>
          <p:cNvPr id="9219"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a:t>
            </a:r>
            <a:r>
              <a:rPr lang="zh-CN" altLang="en-US">
                <a:latin typeface="楷体_GB2312" pitchFamily="49" charset="-122"/>
                <a:ea typeface="楷体_GB2312" pitchFamily="49" charset="-122"/>
              </a:rPr>
              <a:t> 统计与统计学</a:t>
            </a:r>
          </a:p>
        </p:txBody>
      </p:sp>
      <p:sp>
        <p:nvSpPr>
          <p:cNvPr id="9220"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461963"/>
          </a:xfrm>
          <a:prstGeom prst="rect">
            <a:avLst/>
          </a:prstGeom>
          <a:noFill/>
          <a:ln w="9525" algn="ctr">
            <a:noFill/>
            <a:miter lim="800000"/>
            <a:headEnd/>
            <a:tailEnd/>
          </a:ln>
          <a:effectLst/>
        </p:spPr>
        <p:txBody>
          <a:bodyPr>
            <a:spAutoFit/>
          </a:bodyPr>
          <a:lstStyle/>
          <a:p>
            <a:pPr>
              <a:defRPr/>
            </a:pPr>
            <a:r>
              <a:rPr lang="en-US" altLang="zh-CN" dirty="0">
                <a:latin typeface="楷体_GB2312" pitchFamily="49" charset="-122"/>
                <a:ea typeface="楷体_GB2312" pitchFamily="49" charset="-122"/>
              </a:rPr>
              <a:t>1.1.2 </a:t>
            </a:r>
            <a:r>
              <a:rPr lang="zh-CN" altLang="zh-CN" dirty="0"/>
              <a:t>统计学的研究对象及特点</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sp>
        <p:nvSpPr>
          <p:cNvPr id="7" name="Text Box 15"/>
          <p:cNvSpPr txBox="1">
            <a:spLocks noChangeArrowheads="1"/>
          </p:cNvSpPr>
          <p:nvPr/>
        </p:nvSpPr>
        <p:spPr bwMode="auto">
          <a:xfrm>
            <a:off x="250825" y="2708275"/>
            <a:ext cx="8642350" cy="1754188"/>
          </a:xfrm>
          <a:prstGeom prst="rect">
            <a:avLst/>
          </a:prstGeom>
          <a:noFill/>
          <a:ln w="9525" algn="ctr">
            <a:noFill/>
            <a:miter lim="800000"/>
            <a:headEnd/>
            <a:tailEnd/>
          </a:ln>
          <a:effectLst/>
        </p:spPr>
        <p:txBody>
          <a:bodyPr>
            <a:spAutoFit/>
          </a:bodyPr>
          <a:lstStyle/>
          <a:p>
            <a:pPr>
              <a:defRPr/>
            </a:pPr>
            <a:r>
              <a:rPr lang="en-US" altLang="zh-CN" dirty="0" smtClean="0">
                <a:effectLst>
                  <a:outerShdw blurRad="38100" dist="38100" dir="2700000" algn="tl">
                    <a:srgbClr val="C0C0C0"/>
                  </a:outerShdw>
                </a:effectLst>
                <a:latin typeface="楷体_GB2312" pitchFamily="49" charset="-122"/>
                <a:ea typeface="楷体_GB2312" pitchFamily="49" charset="-122"/>
              </a:rPr>
              <a:t>3.</a:t>
            </a:r>
            <a:r>
              <a:rPr lang="zh-CN" altLang="en-US" dirty="0" smtClean="0">
                <a:effectLst>
                  <a:outerShdw blurRad="38100" dist="38100" dir="2700000" algn="tl">
                    <a:srgbClr val="C0C0C0"/>
                  </a:outerShdw>
                </a:effectLst>
                <a:latin typeface="楷体_GB2312" pitchFamily="49" charset="-122"/>
                <a:ea typeface="楷体_GB2312" pitchFamily="49" charset="-122"/>
              </a:rPr>
              <a:t>具体</a:t>
            </a:r>
            <a:r>
              <a:rPr lang="zh-CN" altLang="en-US" dirty="0">
                <a:effectLst>
                  <a:outerShdw blurRad="38100" dist="38100" dir="2700000" algn="tl">
                    <a:srgbClr val="C0C0C0"/>
                  </a:outerShdw>
                </a:effectLst>
                <a:latin typeface="楷体_GB2312" pitchFamily="49" charset="-122"/>
                <a:ea typeface="楷体_GB2312" pitchFamily="49" charset="-122"/>
              </a:rPr>
              <a:t>性</a:t>
            </a:r>
            <a:r>
              <a:rPr lang="zh-CN" altLang="en-US" dirty="0">
                <a:effectLst>
                  <a:outerShdw blurRad="38100" dist="38100" dir="2700000" algn="tl">
                    <a:srgbClr val="C0C0C0"/>
                  </a:outerShdw>
                </a:effectLst>
                <a:latin typeface="Times New Roman"/>
                <a:ea typeface="楷体_GB2312" pitchFamily="49" charset="-122"/>
              </a:rPr>
              <a:t> </a:t>
            </a:r>
            <a:r>
              <a:rPr lang="zh-CN" altLang="en-US" dirty="0">
                <a:effectLst>
                  <a:outerShdw blurRad="38100" dist="38100" dir="2700000" algn="tl">
                    <a:srgbClr val="C0C0C0"/>
                  </a:outerShdw>
                </a:effectLst>
                <a:latin typeface="楷体_GB2312" pitchFamily="49" charset="-122"/>
                <a:ea typeface="楷体_GB2312" pitchFamily="49" charset="-122"/>
              </a:rPr>
              <a:t/>
            </a:r>
            <a:br>
              <a:rPr lang="zh-CN" altLang="en-US" dirty="0">
                <a:effectLst>
                  <a:outerShdw blurRad="38100" dist="38100" dir="2700000" algn="tl">
                    <a:srgbClr val="C0C0C0"/>
                  </a:outerShdw>
                </a:effectLst>
                <a:latin typeface="楷体_GB2312" pitchFamily="49" charset="-122"/>
                <a:ea typeface="楷体_GB2312" pitchFamily="49" charset="-122"/>
              </a:rPr>
            </a:br>
            <a:r>
              <a:rPr lang="zh-CN" altLang="en-US" dirty="0">
                <a:effectLst>
                  <a:outerShdw blurRad="38100" dist="38100" dir="2700000" algn="tl">
                    <a:srgbClr val="C0C0C0"/>
                  </a:outerShdw>
                </a:effectLst>
                <a:latin typeface="楷体_GB2312" pitchFamily="49" charset="-122"/>
                <a:ea typeface="楷体_GB2312" pitchFamily="49" charset="-122"/>
              </a:rPr>
              <a:t>    </a:t>
            </a:r>
            <a:r>
              <a:rPr lang="zh-CN" altLang="zh-CN" sz="2000" dirty="0"/>
              <a:t>具体性是指统计学所研究的是具体现象的数量规律性，是说明在一定时间、地点条件下的数量，是与一定的质相联系的数量，不是抽象的数量规律。这也是统计学与数学的重要区别，数学研究的是没有量纲或单位的抽象的数，而统计学研究的是有具体实物或计量单位的数据</a:t>
            </a:r>
            <a:r>
              <a:rPr lang="zh-CN" altLang="zh-CN" sz="2000" dirty="0">
                <a:latin typeface="楷体" pitchFamily="49" charset="-122"/>
                <a:ea typeface="楷体_GB2312"/>
              </a:rPr>
              <a:t>。</a:t>
            </a:r>
            <a:endParaRPr lang="zh-CN" altLang="en-US" sz="2000" dirty="0">
              <a:effectLst>
                <a:outerShdw blurRad="38100" dist="38100" dir="2700000" algn="tl">
                  <a:srgbClr val="C0C0C0"/>
                </a:outerShdw>
              </a:effectLst>
              <a:latin typeface="楷体" pitchFamily="49" charset="-122"/>
              <a:ea typeface="楷体_GB231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3"/>
          <p:cNvSpPr txBox="1">
            <a:spLocks noChangeArrowheads="1"/>
          </p:cNvSpPr>
          <p:nvPr/>
        </p:nvSpPr>
        <p:spPr bwMode="auto">
          <a:xfrm>
            <a:off x="8316913" y="406400"/>
            <a:ext cx="631825" cy="214313"/>
          </a:xfrm>
          <a:prstGeom prst="rect">
            <a:avLst/>
          </a:prstGeom>
          <a:noFill/>
          <a:ln w="9525">
            <a:noFill/>
            <a:miter lim="800000"/>
            <a:headEnd/>
            <a:tailEnd/>
          </a:ln>
        </p:spPr>
        <p:txBody>
          <a:bodyPr>
            <a:spAutoFit/>
          </a:bodyPr>
          <a:lstStyle/>
          <a:p>
            <a:pPr algn="r"/>
            <a:r>
              <a:rPr lang="en-US" altLang="zh-CN" sz="800">
                <a:solidFill>
                  <a:schemeClr val="bg1"/>
                </a:solidFill>
              </a:rPr>
              <a:t>[ </a:t>
            </a:r>
            <a:fld id="{B7CEDC7D-2D96-48EE-8486-28B628DCF3E3}" type="slidenum">
              <a:rPr lang="en-US" altLang="zh-CN" sz="800">
                <a:solidFill>
                  <a:schemeClr val="bg1"/>
                </a:solidFill>
              </a:rPr>
              <a:pPr algn="r"/>
              <a:t>9</a:t>
            </a:fld>
            <a:r>
              <a:rPr lang="en-US" altLang="zh-CN" sz="800">
                <a:solidFill>
                  <a:schemeClr val="bg1"/>
                </a:solidFill>
              </a:rPr>
              <a:t> ]</a:t>
            </a:r>
          </a:p>
        </p:txBody>
      </p:sp>
      <p:sp>
        <p:nvSpPr>
          <p:cNvPr id="10243" name="Text Box 12"/>
          <p:cNvSpPr txBox="1">
            <a:spLocks noChangeArrowheads="1"/>
          </p:cNvSpPr>
          <p:nvPr/>
        </p:nvSpPr>
        <p:spPr bwMode="auto">
          <a:xfrm>
            <a:off x="395288" y="738188"/>
            <a:ext cx="8353425" cy="457200"/>
          </a:xfrm>
          <a:prstGeom prst="rect">
            <a:avLst/>
          </a:prstGeom>
          <a:noFill/>
          <a:ln w="9525" algn="ctr">
            <a:noFill/>
            <a:miter lim="800000"/>
            <a:headEnd/>
            <a:tailEnd/>
          </a:ln>
        </p:spPr>
        <p:txBody>
          <a:bodyPr>
            <a:spAutoFit/>
          </a:bodyPr>
          <a:lstStyle/>
          <a:p>
            <a:pPr algn="ctr"/>
            <a:r>
              <a:rPr lang="en-US" altLang="zh-CN">
                <a:latin typeface="楷体_GB2312" pitchFamily="49" charset="-122"/>
                <a:ea typeface="楷体_GB2312" pitchFamily="49" charset="-122"/>
              </a:rPr>
              <a:t>1.1</a:t>
            </a:r>
            <a:r>
              <a:rPr lang="zh-CN" altLang="en-US">
                <a:latin typeface="楷体_GB2312" pitchFamily="49" charset="-122"/>
                <a:ea typeface="楷体_GB2312" pitchFamily="49" charset="-122"/>
              </a:rPr>
              <a:t> 统计与统计学</a:t>
            </a:r>
          </a:p>
        </p:txBody>
      </p:sp>
      <p:sp>
        <p:nvSpPr>
          <p:cNvPr id="10244" name="Text Box 13"/>
          <p:cNvSpPr txBox="1">
            <a:spLocks noChangeArrowheads="1"/>
          </p:cNvSpPr>
          <p:nvPr/>
        </p:nvSpPr>
        <p:spPr bwMode="auto">
          <a:xfrm>
            <a:off x="395288" y="1243013"/>
            <a:ext cx="8353425" cy="457200"/>
          </a:xfrm>
          <a:prstGeom prst="rect">
            <a:avLst/>
          </a:prstGeom>
          <a:noFill/>
          <a:ln w="9525" algn="ctr">
            <a:noFill/>
            <a:miter lim="800000"/>
            <a:headEnd/>
            <a:tailEnd/>
          </a:ln>
        </p:spPr>
        <p:txBody>
          <a:bodyPr>
            <a:spAutoFit/>
          </a:bodyPr>
          <a:lstStyle/>
          <a:p>
            <a:pPr algn="ctr"/>
            <a:r>
              <a:rPr lang="en-US" altLang="zh-CN" b="1" i="1">
                <a:solidFill>
                  <a:srgbClr val="008000"/>
                </a:solidFill>
                <a:latin typeface="楷体_GB2312" pitchFamily="49" charset="-122"/>
                <a:ea typeface="楷体_GB2312" pitchFamily="49" charset="-122"/>
              </a:rPr>
              <a:t>Section 1 Statistics</a:t>
            </a:r>
          </a:p>
        </p:txBody>
      </p:sp>
      <p:sp>
        <p:nvSpPr>
          <p:cNvPr id="6" name="Text Box 11"/>
          <p:cNvSpPr txBox="1">
            <a:spLocks noChangeArrowheads="1"/>
          </p:cNvSpPr>
          <p:nvPr/>
        </p:nvSpPr>
        <p:spPr bwMode="auto">
          <a:xfrm>
            <a:off x="395288" y="1946275"/>
            <a:ext cx="8424862" cy="461963"/>
          </a:xfrm>
          <a:prstGeom prst="rect">
            <a:avLst/>
          </a:prstGeom>
          <a:noFill/>
          <a:ln w="9525" algn="ctr">
            <a:noFill/>
            <a:miter lim="800000"/>
            <a:headEnd/>
            <a:tailEnd/>
          </a:ln>
          <a:effectLst/>
        </p:spPr>
        <p:txBody>
          <a:bodyPr>
            <a:spAutoFit/>
          </a:bodyPr>
          <a:lstStyle/>
          <a:p>
            <a:pPr>
              <a:defRPr/>
            </a:pPr>
            <a:r>
              <a:rPr lang="en-US" altLang="zh-CN" dirty="0">
                <a:ea typeface="楷体_GB2312" pitchFamily="49" charset="-122"/>
              </a:rPr>
              <a:t>1.1.3 </a:t>
            </a:r>
            <a:r>
              <a:rPr lang="zh-CN" altLang="zh-CN" dirty="0"/>
              <a:t>统计学的分科</a:t>
            </a:r>
            <a:endParaRPr lang="zh-CN" altLang="en-US" sz="2000" dirty="0">
              <a:effectLst>
                <a:outerShdw blurRad="38100" dist="38100" dir="2700000" algn="tl">
                  <a:srgbClr val="C0C0C0"/>
                </a:outerShdw>
              </a:effectLst>
              <a:latin typeface="楷体_GB2312" pitchFamily="49" charset="-122"/>
              <a:ea typeface="楷体_GB2312" pitchFamily="49" charset="-122"/>
            </a:endParaRPr>
          </a:p>
        </p:txBody>
      </p:sp>
      <p:graphicFrame>
        <p:nvGraphicFramePr>
          <p:cNvPr id="7" name="图示 6"/>
          <p:cNvGraphicFramePr/>
          <p:nvPr/>
        </p:nvGraphicFramePr>
        <p:xfrm>
          <a:off x="467430" y="2636890"/>
          <a:ext cx="820914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3096</TotalTime>
  <Words>4892</Words>
  <Application>Microsoft Office PowerPoint</Application>
  <PresentationFormat>全屏显示(4:3)</PresentationFormat>
  <Paragraphs>241</Paragraphs>
  <Slides>36</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36</vt:i4>
      </vt:variant>
    </vt:vector>
  </HeadingPairs>
  <TitlesOfParts>
    <vt:vector size="38" baseType="lpstr">
      <vt:lpstr>默认设计模板</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vector>
  </TitlesOfParts>
  <Company>IBM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Wang Baojun</dc:creator>
  <cp:lastModifiedBy>Administrator</cp:lastModifiedBy>
  <cp:revision>173</cp:revision>
  <dcterms:created xsi:type="dcterms:W3CDTF">2007-08-22T02:58:30Z</dcterms:created>
  <dcterms:modified xsi:type="dcterms:W3CDTF">2014-08-17T13:27:45Z</dcterms:modified>
</cp:coreProperties>
</file>